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 id="2147483652" r:id="rId7"/>
    <p:sldMasterId id="214748365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6858000" cx="12192000"/>
  <p:notesSz cx="6858000" cy="9144000"/>
  <p:embeddedFontLs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7" roundtripDataSignature="AMtx7mj0f8pVUV76yTb9RvJUJVbPwlODG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lysson Fran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20" Type="http://schemas.openxmlformats.org/officeDocument/2006/relationships/slide" Target="slides/slide11.xml"/><Relationship Id="rId42" Type="http://schemas.openxmlformats.org/officeDocument/2006/relationships/slide" Target="slides/slide33.xml"/><Relationship Id="rId41" Type="http://schemas.openxmlformats.org/officeDocument/2006/relationships/slide" Target="slides/slide32.xml"/><Relationship Id="rId22" Type="http://schemas.openxmlformats.org/officeDocument/2006/relationships/slide" Target="slides/slide13.xml"/><Relationship Id="rId44" Type="http://schemas.openxmlformats.org/officeDocument/2006/relationships/font" Target="fonts/HelveticaNeue-bold.fntdata"/><Relationship Id="rId21" Type="http://schemas.openxmlformats.org/officeDocument/2006/relationships/slide" Target="slides/slide12.xml"/><Relationship Id="rId43" Type="http://schemas.openxmlformats.org/officeDocument/2006/relationships/font" Target="fonts/HelveticaNeue-regular.fntdata"/><Relationship Id="rId24" Type="http://schemas.openxmlformats.org/officeDocument/2006/relationships/slide" Target="slides/slide15.xml"/><Relationship Id="rId46" Type="http://schemas.openxmlformats.org/officeDocument/2006/relationships/font" Target="fonts/HelveticaNeue-boldItalic.fntdata"/><Relationship Id="rId23" Type="http://schemas.openxmlformats.org/officeDocument/2006/relationships/slide" Target="slides/slide14.xml"/><Relationship Id="rId45" Type="http://schemas.openxmlformats.org/officeDocument/2006/relationships/font" Target="fonts/HelveticaNeue-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47" Type="http://customschemas.google.com/relationships/presentationmetadata" Target="metadata"/><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slide" Target="slides/slide30.xml"/><Relationship Id="rId16" Type="http://schemas.openxmlformats.org/officeDocument/2006/relationships/slide" Target="slides/slide7.xml"/><Relationship Id="rId38" Type="http://schemas.openxmlformats.org/officeDocument/2006/relationships/slide" Target="slides/slide29.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04T18:10:54.942">
    <p:pos x="6158" y="928"/>
    <p:text>No arquivo original, não consta um responsável específico pela chancela "conteúdo".</p:text>
    <p:extLst>
      <p:ext uri="{C676402C-5697-4E1C-873F-D02D1690AC5C}">
        <p15:threadingInfo timeZoneBias="0"/>
      </p:ext>
      <p:ext uri="http://customooxmlschemas.google.com/">
        <go:slidesCustomData xmlns:go="http://customooxmlschemas.google.com/" commentPostId="AAAAOeoAN6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5844f9d2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f5844f9d21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f5844f9d21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b1c67cbd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b1c67cbdb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cb1c67cbdb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b1c67cbd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b1c67cbd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cb1c67cbd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5844f9d21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5844f9d21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f5844f9d21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b1c67cbd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b1c67cbd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cb1c67cbdb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b1c67cbdb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b1c67cbd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cb1c67cbdb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b1c67cbd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b1c67cbdb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cb1c67cbdb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 name="Google Shape;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b1c67cbd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b1c67cbd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cb1c67cbdb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b1c67cbdb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b1c67cbdb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cb1c67cbdb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b1c67cbdb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b1c67cbdb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cb1c67cbdb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b1c67cbd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b1c67cbd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cb1c67cbdb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b1c67cbdb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b1c67cbdb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cb1c67cbdb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b1c67cbdb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b1c67cbdb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cb1c67cbdb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b1c67cbd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b1c67cbdb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cb1c67cbdb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b1c67cbdb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b1c67cbdb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cb1c67cbdb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b1c67cbd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b1c67cbd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cb1c67cbd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b1c67cbd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b1c67cbdb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cb1c67cbdb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f5844f9d2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gf5844f9d2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b1c67cbdb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b1c67cbdb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cb1c67cbdb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b1c67cbdb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b1c67cbdb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cb1c67cbdb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083614ab9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e083614ab9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e083614ab9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083614ab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e083614ab9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e083614ab9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3.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slideLayout" Target="../slideLayouts/slideLayout4.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2"/>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pic>
        <p:nvPicPr>
          <p:cNvPr id="13" name="Google Shape;13;p45"/>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4" name="Google Shape;14;p45"/>
          <p:cNvSpPr txBox="1"/>
          <p:nvPr/>
        </p:nvSpPr>
        <p:spPr>
          <a:xfrm>
            <a:off x="609249" y="49428"/>
            <a:ext cx="526021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4.3 – Medicina Antroposófica / Antroposofia Aplicada à Saúde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pic>
        <p:nvPicPr>
          <p:cNvPr id="17" name="Google Shape;17;p1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8" name="Google Shape;18;p13"/>
          <p:cNvSpPr txBox="1"/>
          <p:nvPr/>
        </p:nvSpPr>
        <p:spPr>
          <a:xfrm>
            <a:off x="609249" y="49428"/>
            <a:ext cx="526021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4.3 – Medicina Antroposófica / Antroposofia Aplicada à Saúde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pic>
        <p:nvPicPr>
          <p:cNvPr id="21" name="Google Shape;21;p46"/>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2" name="Google Shape;22;p46"/>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23" name="Google Shape;23;p46"/>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hyperlink" Target="https://pixabay.com/pt/users/jillwellington-334088/?utm_source=link-attribution&amp;utm_medium=referral&amp;utm_campaign=image&amp;utm_content=2289978" TargetMode="External"/><Relationship Id="rId5" Type="http://schemas.openxmlformats.org/officeDocument/2006/relationships/hyperlink" Target="https://pixabay.com/pt/?utm_source=link-attribution&amp;utm_medium=referral&amp;utm_campaign=image&amp;utm_content=228997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hyperlink" Target="https://pixabay.com/pt/users/goranh-3989449/?utm_source=link-attribution&amp;utm_medium=referral&amp;utm_campaign=image&amp;utm_content=5208477" TargetMode="External"/><Relationship Id="rId5" Type="http://schemas.openxmlformats.org/officeDocument/2006/relationships/hyperlink" Target="https://pixabay.com/pt/?utm_source=link-attribution&amp;utm_medium=referral&amp;utm_campaign=image&amp;utm_content=520847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hyperlink" Target="https://pixabay.com/pt/users/chrisausbayern-7210521/?utm_source=link-attribution&amp;utm_medium=referral&amp;utm_campaign=image&amp;utm_content=3004364" TargetMode="External"/><Relationship Id="rId6" Type="http://schemas.openxmlformats.org/officeDocument/2006/relationships/hyperlink" Target="https://pixabay.com/pt/?utm_source=link-attribution&amp;utm_medium=referral&amp;utm_campaign=image&amp;utm_content=300436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hyperlink" Target="https://pixabay.com/pt/users/gaimard-10324218/?utm_source=link-attribution&amp;utm_medium=referral&amp;utm_campaign=image&amp;utm_content=4453076" TargetMode="External"/><Relationship Id="rId5" Type="http://schemas.openxmlformats.org/officeDocument/2006/relationships/hyperlink" Target="https://pixabay.com/pt/?utm_source=link-attribution&amp;utm_medium=referral&amp;utm_campaign=image&amp;utm_content=445307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hyperlink" Target="https://pixabay.com/pt/users/hans-2/?utm_source=link-attribution&amp;utm_medium=referral&amp;utm_campaign=image&amp;utm_content=1090419" TargetMode="External"/><Relationship Id="rId5" Type="http://schemas.openxmlformats.org/officeDocument/2006/relationships/hyperlink" Target="https://pixabay.com/pt/?utm_source=link-attribution&amp;utm_medium=referral&amp;utm_campaign=image&amp;utm_content=109041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hyperlink" Target="https://pixabay.com/pt/users/betexion-6116769/?utm_source=link-attribution&amp;utm_medium=referral&amp;utm_campaign=image&amp;utm_content=2705228" TargetMode="External"/><Relationship Id="rId5" Type="http://schemas.openxmlformats.org/officeDocument/2006/relationships/hyperlink" Target="https://pixabay.com/pt/?utm_source=link-attribution&amp;utm_medium=referral&amp;utm_campaign=image&amp;utm_content=270522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hyperlink" Target="https://pixabay.com/photos/?utm_source=link-attribution&amp;utm_medium=referral&amp;utm_campaign=image&amp;utm_content=691848" TargetMode="External"/><Relationship Id="rId5" Type="http://schemas.openxmlformats.org/officeDocument/2006/relationships/hyperlink" Target="https://pixabay.com/pt/?utm_source=link-attribution&amp;utm_medium=referral&amp;utm_campaign=image&amp;utm_content=69184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hyperlink" Target="https://avasus.ufrn.br/local/avasplugin/cursos/curso.php?id=24" TargetMode="External"/><Relationship Id="rId6" Type="http://schemas.openxmlformats.org/officeDocument/2006/relationships/hyperlink" Target="http://abmanacional.com.br/" TargetMode="External"/><Relationship Id="rId7" Type="http://schemas.openxmlformats.org/officeDocument/2006/relationships/hyperlink" Target="http://www.sab.org.br/portal/" TargetMode="External"/><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abmanacional.com.br/revistas/" TargetMode="External"/><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3">
            <a:alphaModFix/>
          </a:blip>
          <a:srcRect b="0" l="0" r="0" t="0"/>
          <a:stretch/>
        </p:blipFill>
        <p:spPr>
          <a:xfrm>
            <a:off x="11255335" y="563201"/>
            <a:ext cx="519112" cy="519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nvSpPr>
        <p:spPr>
          <a:xfrm>
            <a:off x="622724" y="1314030"/>
            <a:ext cx="4177876" cy="10156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6. AS QUATRO ORGANIZAÇÕES </a:t>
            </a:r>
            <a:endParaRPr/>
          </a:p>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DO SER HUMANO </a:t>
            </a:r>
            <a:endParaRPr/>
          </a:p>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(QUADRIMEMBRAÇÃO)</a:t>
            </a:r>
            <a:endParaRPr b="0" i="0" sz="2000" u="none" cap="none" strike="noStrike">
              <a:solidFill>
                <a:srgbClr val="316E32"/>
              </a:solidFill>
              <a:latin typeface="Arial"/>
              <a:ea typeface="Arial"/>
              <a:cs typeface="Arial"/>
              <a:sym typeface="Arial"/>
            </a:endParaRPr>
          </a:p>
        </p:txBody>
      </p:sp>
      <p:pic>
        <p:nvPicPr>
          <p:cNvPr id="122" name="Google Shape;122;p2"/>
          <p:cNvPicPr preferRelativeResize="0"/>
          <p:nvPr/>
        </p:nvPicPr>
        <p:blipFill rotWithShape="1">
          <a:blip r:embed="rId3">
            <a:alphaModFix/>
          </a:blip>
          <a:srcRect b="0" l="0" r="0" t="0"/>
          <a:stretch/>
        </p:blipFill>
        <p:spPr>
          <a:xfrm>
            <a:off x="3715974" y="1394073"/>
            <a:ext cx="7536827" cy="5463928"/>
          </a:xfrm>
          <a:prstGeom prst="rect">
            <a:avLst/>
          </a:prstGeom>
          <a:noFill/>
          <a:ln>
            <a:noFill/>
          </a:ln>
        </p:spPr>
      </p:pic>
      <p:sp>
        <p:nvSpPr>
          <p:cNvPr id="123" name="Google Shape;123;p2"/>
          <p:cNvSpPr txBox="1"/>
          <p:nvPr/>
        </p:nvSpPr>
        <p:spPr>
          <a:xfrm>
            <a:off x="635424" y="2630214"/>
            <a:ext cx="30804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Partindo do conceito originalmente presente na medicina da antiga Grécia, dos quatro elementos da natureza (terra, água, ar e calor), podem ser identificados quatro diferentes organizações nos seres humanos:</a:t>
            </a:r>
            <a:endParaRPr sz="1600">
              <a:solidFill>
                <a:schemeClr val="dk1"/>
              </a:solidFill>
              <a:latin typeface="Helvetica Neue"/>
              <a:ea typeface="Helvetica Neue"/>
              <a:cs typeface="Helvetica Neue"/>
              <a:sym typeface="Helvetica Neue"/>
            </a:endParaRPr>
          </a:p>
        </p:txBody>
      </p:sp>
      <p:pic>
        <p:nvPicPr>
          <p:cNvPr id="124" name="Google Shape;124;p2"/>
          <p:cNvPicPr preferRelativeResize="0"/>
          <p:nvPr/>
        </p:nvPicPr>
        <p:blipFill rotWithShape="1">
          <a:blip r:embed="rId4">
            <a:alphaModFix/>
          </a:blip>
          <a:srcRect b="0" l="0" r="0" t="0"/>
          <a:stretch/>
        </p:blipFill>
        <p:spPr>
          <a:xfrm>
            <a:off x="11130409" y="5812048"/>
            <a:ext cx="519111" cy="519111"/>
          </a:xfrm>
          <a:prstGeom prst="rect">
            <a:avLst/>
          </a:prstGeom>
          <a:noFill/>
          <a:ln>
            <a:noFill/>
          </a:ln>
        </p:spPr>
      </p:pic>
      <p:pic>
        <p:nvPicPr>
          <p:cNvPr id="125" name="Google Shape;125;p2"/>
          <p:cNvPicPr preferRelativeResize="0"/>
          <p:nvPr/>
        </p:nvPicPr>
        <p:blipFill rotWithShape="1">
          <a:blip r:embed="rId5">
            <a:alphaModFix/>
          </a:blip>
          <a:srcRect b="0" l="0" r="0" t="0"/>
          <a:stretch/>
        </p:blipFill>
        <p:spPr>
          <a:xfrm>
            <a:off x="11130409" y="5205525"/>
            <a:ext cx="519113" cy="5191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f5844f9d21_0_25"/>
          <p:cNvPicPr preferRelativeResize="0"/>
          <p:nvPr/>
        </p:nvPicPr>
        <p:blipFill>
          <a:blip r:embed="rId3">
            <a:alphaModFix/>
          </a:blip>
          <a:stretch>
            <a:fillRect/>
          </a:stretch>
        </p:blipFill>
        <p:spPr>
          <a:xfrm>
            <a:off x="3090467" y="1992498"/>
            <a:ext cx="8693156" cy="3917874"/>
          </a:xfrm>
          <a:prstGeom prst="rect">
            <a:avLst/>
          </a:prstGeom>
          <a:noFill/>
          <a:ln>
            <a:noFill/>
          </a:ln>
        </p:spPr>
      </p:pic>
      <p:pic>
        <p:nvPicPr>
          <p:cNvPr id="132" name="Google Shape;132;gf5844f9d21_0_25"/>
          <p:cNvPicPr preferRelativeResize="0"/>
          <p:nvPr/>
        </p:nvPicPr>
        <p:blipFill rotWithShape="1">
          <a:blip r:embed="rId4">
            <a:alphaModFix/>
          </a:blip>
          <a:srcRect b="0" l="0" r="0" t="0"/>
          <a:stretch/>
        </p:blipFill>
        <p:spPr>
          <a:xfrm>
            <a:off x="15538615" y="1863331"/>
            <a:ext cx="8693160" cy="3919527"/>
          </a:xfrm>
          <a:prstGeom prst="rect">
            <a:avLst/>
          </a:prstGeom>
          <a:noFill/>
          <a:ln>
            <a:noFill/>
          </a:ln>
        </p:spPr>
      </p:pic>
      <p:sp>
        <p:nvSpPr>
          <p:cNvPr id="133" name="Google Shape;133;gf5844f9d21_0_25"/>
          <p:cNvSpPr txBox="1"/>
          <p:nvPr/>
        </p:nvSpPr>
        <p:spPr>
          <a:xfrm>
            <a:off x="389960" y="2705548"/>
            <a:ext cx="21987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Estes conceitos </a:t>
            </a:r>
            <a:endParaRPr/>
          </a:p>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podem ser vistos esquematicamente no quadro:</a:t>
            </a:r>
            <a:endParaRPr b="0" i="0" sz="1400" u="none" cap="none" strike="noStrike">
              <a:solidFill>
                <a:srgbClr val="000000"/>
              </a:solidFill>
              <a:latin typeface="Arial"/>
              <a:ea typeface="Arial"/>
              <a:cs typeface="Arial"/>
              <a:sym typeface="Arial"/>
            </a:endParaRPr>
          </a:p>
        </p:txBody>
      </p:sp>
      <p:pic>
        <p:nvPicPr>
          <p:cNvPr id="134" name="Google Shape;134;gf5844f9d21_0_25"/>
          <p:cNvPicPr preferRelativeResize="0"/>
          <p:nvPr/>
        </p:nvPicPr>
        <p:blipFill rotWithShape="1">
          <a:blip r:embed="rId5">
            <a:alphaModFix/>
          </a:blip>
          <a:srcRect b="0" l="0" r="0" t="0"/>
          <a:stretch/>
        </p:blipFill>
        <p:spPr>
          <a:xfrm>
            <a:off x="10695072" y="6096302"/>
            <a:ext cx="519111" cy="519111"/>
          </a:xfrm>
          <a:prstGeom prst="rect">
            <a:avLst/>
          </a:prstGeom>
          <a:noFill/>
          <a:ln>
            <a:noFill/>
          </a:ln>
        </p:spPr>
      </p:pic>
      <p:pic>
        <p:nvPicPr>
          <p:cNvPr id="135" name="Google Shape;135;gf5844f9d21_0_25"/>
          <p:cNvPicPr preferRelativeResize="0"/>
          <p:nvPr/>
        </p:nvPicPr>
        <p:blipFill rotWithShape="1">
          <a:blip r:embed="rId6">
            <a:alphaModFix/>
          </a:blip>
          <a:srcRect b="0" l="0" r="0" t="0"/>
          <a:stretch/>
        </p:blipFill>
        <p:spPr>
          <a:xfrm>
            <a:off x="10087927" y="6096302"/>
            <a:ext cx="519114" cy="519114"/>
          </a:xfrm>
          <a:prstGeom prst="rect">
            <a:avLst/>
          </a:prstGeom>
          <a:noFill/>
          <a:ln>
            <a:noFill/>
          </a:ln>
        </p:spPr>
      </p:pic>
      <p:sp>
        <p:nvSpPr>
          <p:cNvPr id="136" name="Google Shape;136;gf5844f9d21_0_25"/>
          <p:cNvSpPr txBox="1"/>
          <p:nvPr/>
        </p:nvSpPr>
        <p:spPr>
          <a:xfrm>
            <a:off x="389952" y="1183075"/>
            <a:ext cx="11307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6. AS QUATRO ORGANIZAÇÕES </a:t>
            </a:r>
            <a:r>
              <a:rPr lang="pt-BR"/>
              <a:t> </a:t>
            </a:r>
            <a:r>
              <a:rPr b="1" i="0" lang="pt-BR" sz="2000" u="none" cap="none" strike="noStrike">
                <a:solidFill>
                  <a:srgbClr val="316E32"/>
                </a:solidFill>
                <a:latin typeface="Helvetica Neue"/>
                <a:ea typeface="Helvetica Neue"/>
                <a:cs typeface="Helvetica Neue"/>
                <a:sym typeface="Helvetica Neue"/>
              </a:rPr>
              <a:t>DO SER HUMANO (QUADRIMEMBRAÇÃO)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31"/>
          <p:cNvPicPr preferRelativeResize="0"/>
          <p:nvPr/>
        </p:nvPicPr>
        <p:blipFill>
          <a:blip r:embed="rId3">
            <a:alphaModFix/>
          </a:blip>
          <a:stretch>
            <a:fillRect/>
          </a:stretch>
        </p:blipFill>
        <p:spPr>
          <a:xfrm>
            <a:off x="3090525" y="2140402"/>
            <a:ext cx="8693151" cy="3917872"/>
          </a:xfrm>
          <a:prstGeom prst="rect">
            <a:avLst/>
          </a:prstGeom>
          <a:noFill/>
          <a:ln>
            <a:noFill/>
          </a:ln>
        </p:spPr>
      </p:pic>
      <p:pic>
        <p:nvPicPr>
          <p:cNvPr id="143" name="Google Shape;143;p31"/>
          <p:cNvPicPr preferRelativeResize="0"/>
          <p:nvPr/>
        </p:nvPicPr>
        <p:blipFill rotWithShape="1">
          <a:blip r:embed="rId4">
            <a:alphaModFix/>
          </a:blip>
          <a:srcRect b="0" l="0" r="0" t="0"/>
          <a:stretch/>
        </p:blipFill>
        <p:spPr>
          <a:xfrm>
            <a:off x="15538615" y="1863331"/>
            <a:ext cx="8693160" cy="3919527"/>
          </a:xfrm>
          <a:prstGeom prst="rect">
            <a:avLst/>
          </a:prstGeom>
          <a:noFill/>
          <a:ln>
            <a:noFill/>
          </a:ln>
        </p:spPr>
      </p:pic>
      <p:sp>
        <p:nvSpPr>
          <p:cNvPr id="144" name="Google Shape;144;p31"/>
          <p:cNvSpPr txBox="1"/>
          <p:nvPr/>
        </p:nvSpPr>
        <p:spPr>
          <a:xfrm>
            <a:off x="389960" y="2705548"/>
            <a:ext cx="21987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Estes conceitos </a:t>
            </a:r>
            <a:endParaRPr/>
          </a:p>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podem ser vistos esquematicamente no quadro:</a:t>
            </a:r>
            <a:endParaRPr b="0" i="0" sz="1400" u="none" cap="none" strike="noStrike">
              <a:solidFill>
                <a:srgbClr val="000000"/>
              </a:solidFill>
              <a:latin typeface="Arial"/>
              <a:ea typeface="Arial"/>
              <a:cs typeface="Arial"/>
              <a:sym typeface="Arial"/>
            </a:endParaRPr>
          </a:p>
        </p:txBody>
      </p:sp>
      <p:sp>
        <p:nvSpPr>
          <p:cNvPr id="145" name="Google Shape;145;p31"/>
          <p:cNvSpPr txBox="1"/>
          <p:nvPr/>
        </p:nvSpPr>
        <p:spPr>
          <a:xfrm>
            <a:off x="3167454" y="1766084"/>
            <a:ext cx="8539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Quadro 2</a:t>
            </a:r>
            <a:endParaRPr b="0" i="0" sz="1600" u="none" cap="none" strike="noStrike">
              <a:solidFill>
                <a:schemeClr val="dk1"/>
              </a:solidFill>
              <a:latin typeface="Helvetica Neue"/>
              <a:ea typeface="Helvetica Neue"/>
              <a:cs typeface="Helvetica Neue"/>
              <a:sym typeface="Helvetica Neue"/>
            </a:endParaRPr>
          </a:p>
        </p:txBody>
      </p:sp>
      <p:pic>
        <p:nvPicPr>
          <p:cNvPr id="146" name="Google Shape;146;p31"/>
          <p:cNvPicPr preferRelativeResize="0"/>
          <p:nvPr/>
        </p:nvPicPr>
        <p:blipFill rotWithShape="1">
          <a:blip r:embed="rId5">
            <a:alphaModFix/>
          </a:blip>
          <a:srcRect b="0" l="0" r="0" t="0"/>
          <a:stretch/>
        </p:blipFill>
        <p:spPr>
          <a:xfrm>
            <a:off x="10695072" y="6096302"/>
            <a:ext cx="519111" cy="519111"/>
          </a:xfrm>
          <a:prstGeom prst="rect">
            <a:avLst/>
          </a:prstGeom>
          <a:noFill/>
          <a:ln>
            <a:noFill/>
          </a:ln>
        </p:spPr>
      </p:pic>
      <p:pic>
        <p:nvPicPr>
          <p:cNvPr id="147" name="Google Shape;147;p31"/>
          <p:cNvPicPr preferRelativeResize="0"/>
          <p:nvPr/>
        </p:nvPicPr>
        <p:blipFill rotWithShape="1">
          <a:blip r:embed="rId6">
            <a:alphaModFix/>
          </a:blip>
          <a:srcRect b="0" l="0" r="0" t="0"/>
          <a:stretch/>
        </p:blipFill>
        <p:spPr>
          <a:xfrm>
            <a:off x="10087927" y="6096302"/>
            <a:ext cx="519114" cy="519114"/>
          </a:xfrm>
          <a:prstGeom prst="rect">
            <a:avLst/>
          </a:prstGeom>
          <a:noFill/>
          <a:ln>
            <a:noFill/>
          </a:ln>
        </p:spPr>
      </p:pic>
      <p:sp>
        <p:nvSpPr>
          <p:cNvPr id="148" name="Google Shape;148;p31"/>
          <p:cNvSpPr txBox="1"/>
          <p:nvPr/>
        </p:nvSpPr>
        <p:spPr>
          <a:xfrm>
            <a:off x="389952" y="1183075"/>
            <a:ext cx="11307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6. AS QUATRO ORGANIZAÇÕES </a:t>
            </a:r>
            <a:r>
              <a:rPr lang="pt-BR"/>
              <a:t> </a:t>
            </a:r>
            <a:r>
              <a:rPr b="1" i="0" lang="pt-BR" sz="2000" u="none" cap="none" strike="noStrike">
                <a:solidFill>
                  <a:srgbClr val="316E32"/>
                </a:solidFill>
                <a:latin typeface="Helvetica Neue"/>
                <a:ea typeface="Helvetica Neue"/>
                <a:cs typeface="Helvetica Neue"/>
                <a:sym typeface="Helvetica Neue"/>
              </a:rPr>
              <a:t>DO SER HUMANO (QUADRIMEMBRAÇÃO)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nvSpPr>
        <p:spPr>
          <a:xfrm>
            <a:off x="741059" y="1974686"/>
            <a:ext cx="102462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Na perspectiva da Antroposofia, essas quatro organizações que compõem o ser humano possuem atividades diferenciadas nas três principais regiões corpóreas:</a:t>
            </a:r>
            <a:endParaRPr>
              <a:solidFill>
                <a:schemeClr val="dk1"/>
              </a:solidFill>
            </a:endParaRPr>
          </a:p>
          <a:p>
            <a:pPr indent="-285750" lvl="0" marL="285750" rtl="0" algn="just">
              <a:lnSpc>
                <a:spcPct val="150000"/>
              </a:lnSpc>
              <a:spcBef>
                <a:spcPts val="0"/>
              </a:spcBef>
              <a:spcAft>
                <a:spcPts val="0"/>
              </a:spcAft>
              <a:buClr>
                <a:schemeClr val="dk1"/>
              </a:buClr>
              <a:buSzPts val="1600"/>
              <a:buFont typeface="Noto Sans Symbols"/>
              <a:buChar char="▪"/>
            </a:pPr>
            <a:r>
              <a:rPr lang="pt-BR" sz="1600">
                <a:solidFill>
                  <a:schemeClr val="dk1"/>
                </a:solidFill>
                <a:latin typeface="Helvetica Neue"/>
                <a:ea typeface="Helvetica Neue"/>
                <a:cs typeface="Helvetica Neue"/>
                <a:sym typeface="Helvetica Neue"/>
              </a:rPr>
              <a:t>Sistema metabólico-motor. Movimento. Vida. Consciência de sono. Predomínio das forças centrífugas e da forma radiada (membros). Polo “quente”. Alta vitalidade e menos consciência. Expansão. Macro-organismo: região do abdômen e membros.</a:t>
            </a:r>
            <a:endParaRPr>
              <a:solidFill>
                <a:schemeClr val="dk1"/>
              </a:solidFill>
            </a:endParaRPr>
          </a:p>
          <a:p>
            <a:pPr indent="-285750" lvl="0" marL="285750" rtl="0" algn="just">
              <a:lnSpc>
                <a:spcPct val="150000"/>
              </a:lnSpc>
              <a:spcBef>
                <a:spcPts val="0"/>
              </a:spcBef>
              <a:spcAft>
                <a:spcPts val="0"/>
              </a:spcAft>
              <a:buClr>
                <a:schemeClr val="dk1"/>
              </a:buClr>
              <a:buSzPts val="1600"/>
              <a:buFont typeface="Noto Sans Symbols"/>
              <a:buChar char="▪"/>
            </a:pPr>
            <a:r>
              <a:rPr lang="pt-BR" sz="1600">
                <a:solidFill>
                  <a:schemeClr val="dk1"/>
                </a:solidFill>
                <a:latin typeface="Helvetica Neue"/>
                <a:ea typeface="Helvetica Neue"/>
                <a:cs typeface="Helvetica Neue"/>
                <a:sym typeface="Helvetica Neue"/>
              </a:rPr>
              <a:t>Sistema rítmico. Circulação, pulso. Consciência de sonho – sentimentos e emoções. Alternância entre contração e expansão, consciência e vitalidade. Equilíbrio entre “quente” e “frio”. Órgãos rítmicos – coração e pulmão. Macro-organismo: Região do tórax.</a:t>
            </a:r>
            <a:endParaRPr sz="1600">
              <a:solidFill>
                <a:schemeClr val="dk1"/>
              </a:solidFill>
              <a:latin typeface="Helvetica Neue"/>
              <a:ea typeface="Helvetica Neue"/>
              <a:cs typeface="Helvetica Neue"/>
              <a:sym typeface="Helvetica Neue"/>
            </a:endParaRPr>
          </a:p>
          <a:p>
            <a:pPr indent="-285750" lvl="0" marL="285750" rtl="0" algn="just">
              <a:lnSpc>
                <a:spcPct val="150000"/>
              </a:lnSpc>
              <a:spcBef>
                <a:spcPts val="0"/>
              </a:spcBef>
              <a:spcAft>
                <a:spcPts val="0"/>
              </a:spcAft>
              <a:buClr>
                <a:schemeClr val="dk1"/>
              </a:buClr>
              <a:buSzPts val="1600"/>
              <a:buFont typeface="Noto Sans Symbols"/>
              <a:buChar char="▪"/>
            </a:pPr>
            <a:r>
              <a:rPr lang="pt-BR" sz="1600">
                <a:solidFill>
                  <a:schemeClr val="dk1"/>
                </a:solidFill>
                <a:latin typeface="Helvetica Neue"/>
                <a:ea typeface="Helvetica Neue"/>
                <a:cs typeface="Helvetica Neue"/>
                <a:sym typeface="Helvetica Neue"/>
              </a:rPr>
              <a:t>Sistema neurossensorial. Consciência de vigília. Catabolismo e impulsos da forma. Polo “frio”. Pouca vitalidade. Predominam as forças de contração, simbolizadas pela circunferência. Macro-organismo: Região da cabeça.</a:t>
            </a:r>
            <a:endParaRPr sz="1600">
              <a:solidFill>
                <a:schemeClr val="dk1"/>
              </a:solidFill>
              <a:latin typeface="Helvetica Neue"/>
              <a:ea typeface="Helvetica Neue"/>
              <a:cs typeface="Helvetica Neue"/>
              <a:sym typeface="Helvetica Neue"/>
            </a:endParaRPr>
          </a:p>
        </p:txBody>
      </p:sp>
      <p:sp>
        <p:nvSpPr>
          <p:cNvPr id="155" name="Google Shape;155;p32"/>
          <p:cNvSpPr txBox="1"/>
          <p:nvPr/>
        </p:nvSpPr>
        <p:spPr>
          <a:xfrm>
            <a:off x="629493" y="1328139"/>
            <a:ext cx="1025573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7. OS TRÊS SISTEMAS FUNCIONAIS </a:t>
            </a:r>
            <a:r>
              <a:rPr b="1" i="0" lang="pt-BR" sz="2000" u="none" cap="none" strike="noStrike">
                <a:solidFill>
                  <a:srgbClr val="316E32"/>
                </a:solidFill>
                <a:latin typeface="Helvetica Neue"/>
                <a:ea typeface="Helvetica Neue"/>
                <a:cs typeface="Helvetica Neue"/>
                <a:sym typeface="Helvetica Neue"/>
                <a:extLst>
                  <a:ext uri="http://customooxmlschemas.google.com/">
                    <go:slidesCustomData xmlns:go="http://customooxmlschemas.google.com/" textRoundtripDataId="1"/>
                  </a:ext>
                </a:extLst>
              </a:rPr>
              <a:t>(TRIMEMBRAÇÃO)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cb1c67cbdb_0_5"/>
          <p:cNvPicPr preferRelativeResize="0"/>
          <p:nvPr/>
        </p:nvPicPr>
        <p:blipFill>
          <a:blip r:embed="rId3">
            <a:alphaModFix/>
          </a:blip>
          <a:stretch>
            <a:fillRect/>
          </a:stretch>
        </p:blipFill>
        <p:spPr>
          <a:xfrm>
            <a:off x="675676" y="1804551"/>
            <a:ext cx="10840637" cy="4816876"/>
          </a:xfrm>
          <a:prstGeom prst="rect">
            <a:avLst/>
          </a:prstGeom>
          <a:noFill/>
          <a:ln>
            <a:noFill/>
          </a:ln>
        </p:spPr>
      </p:pic>
      <p:sp>
        <p:nvSpPr>
          <p:cNvPr id="162" name="Google Shape;162;gcb1c67cbdb_0_5"/>
          <p:cNvSpPr txBox="1"/>
          <p:nvPr/>
        </p:nvSpPr>
        <p:spPr>
          <a:xfrm>
            <a:off x="629493" y="132813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7. OS TRÊS SISTEMAS FUNCIONAIS </a:t>
            </a:r>
            <a:r>
              <a:rPr b="1" i="0" lang="pt-BR" sz="2000" u="none" cap="none" strike="noStrike">
                <a:solidFill>
                  <a:srgbClr val="316E32"/>
                </a:solidFill>
                <a:latin typeface="Helvetica Neue"/>
                <a:ea typeface="Helvetica Neue"/>
                <a:cs typeface="Helvetica Neue"/>
                <a:sym typeface="Helvetica Neue"/>
                <a:extLst>
                  <a:ext uri="http://customooxmlschemas.google.com/">
                    <go:slidesCustomData xmlns:go="http://customooxmlschemas.google.com/" textRoundtripDataId="2"/>
                  </a:ext>
                </a:extLst>
              </a:rPr>
              <a:t>(TRIMEMBRAÇÃO)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cb1c67cbdb_0_9"/>
          <p:cNvSpPr txBox="1"/>
          <p:nvPr/>
        </p:nvSpPr>
        <p:spPr>
          <a:xfrm>
            <a:off x="715125" y="2831525"/>
            <a:ext cx="5052600" cy="2185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De maneira geral, a cicatrização de feridas envolve um fino equilíbrio das quatro organizações constituintes (sólida, líquida, gasosa e calórica) e das três dimensões funcionais: anabolismo (crescimento de tecidos) e forças de catabolismo (forma, remodelamento), compensadas ritmicamente. </a:t>
            </a:r>
            <a:endParaRPr sz="1600">
              <a:solidFill>
                <a:schemeClr val="dk1"/>
              </a:solidFill>
              <a:latin typeface="Helvetica Neue"/>
              <a:ea typeface="Helvetica Neue"/>
              <a:cs typeface="Helvetica Neue"/>
              <a:sym typeface="Helvetica Neue"/>
            </a:endParaRPr>
          </a:p>
        </p:txBody>
      </p:sp>
      <p:sp>
        <p:nvSpPr>
          <p:cNvPr id="169" name="Google Shape;169;gcb1c67cbdb_0_9"/>
          <p:cNvSpPr txBox="1"/>
          <p:nvPr/>
        </p:nvSpPr>
        <p:spPr>
          <a:xfrm>
            <a:off x="629493" y="132813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8. ABORDAGEM DAS FERIDAS</a:t>
            </a:r>
            <a:endParaRPr sz="2000">
              <a:solidFill>
                <a:srgbClr val="316E32"/>
              </a:solidFill>
            </a:endParaRPr>
          </a:p>
        </p:txBody>
      </p:sp>
      <p:sp>
        <p:nvSpPr>
          <p:cNvPr id="170" name="Google Shape;170;gcb1c67cbdb_0_9"/>
          <p:cNvSpPr txBox="1"/>
          <p:nvPr/>
        </p:nvSpPr>
        <p:spPr>
          <a:xfrm>
            <a:off x="641069" y="181008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8.1. </a:t>
            </a:r>
            <a:r>
              <a:rPr b="1" i="0" lang="pt-BR" sz="2000" u="none" cap="none" strike="noStrike">
                <a:solidFill>
                  <a:srgbClr val="316E32"/>
                </a:solidFill>
                <a:latin typeface="Helvetica Neue"/>
                <a:ea typeface="Helvetica Neue"/>
                <a:cs typeface="Helvetica Neue"/>
                <a:sym typeface="Helvetica Neue"/>
              </a:rPr>
              <a:t>Compreensão funcional das feridas e dos processos de cicatrização </a:t>
            </a:r>
            <a:endParaRPr b="0" i="0" sz="1050" u="none" cap="none" strike="noStrike">
              <a:solidFill>
                <a:srgbClr val="316E32"/>
              </a:solidFill>
              <a:latin typeface="Arial"/>
              <a:ea typeface="Arial"/>
              <a:cs typeface="Arial"/>
              <a:sym typeface="Arial"/>
            </a:endParaRPr>
          </a:p>
        </p:txBody>
      </p:sp>
      <p:sp>
        <p:nvSpPr>
          <p:cNvPr id="171" name="Google Shape;171;gcb1c67cbdb_0_9"/>
          <p:cNvSpPr txBox="1"/>
          <p:nvPr/>
        </p:nvSpPr>
        <p:spPr>
          <a:xfrm>
            <a:off x="6445759" y="2831525"/>
            <a:ext cx="49551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Os processos de crescimento e regeneração de tecidos estão intimamente vinculados à organização vital (organismo líquido). Essa organização é responsável pela sensação de bem-estar, de boa disposição e saúde. Ela é beneficiada por todos os aspectos relacionados à nutrição adequada, ritmo de sono e vigília, movimento e repouso. </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f5844f9d21_0_38"/>
          <p:cNvPicPr preferRelativeResize="0"/>
          <p:nvPr/>
        </p:nvPicPr>
        <p:blipFill>
          <a:blip r:embed="rId3">
            <a:alphaModFix/>
          </a:blip>
          <a:stretch>
            <a:fillRect/>
          </a:stretch>
        </p:blipFill>
        <p:spPr>
          <a:xfrm>
            <a:off x="1180800" y="4386475"/>
            <a:ext cx="9828449" cy="1823650"/>
          </a:xfrm>
          <a:prstGeom prst="rect">
            <a:avLst/>
          </a:prstGeom>
          <a:noFill/>
          <a:ln>
            <a:noFill/>
          </a:ln>
        </p:spPr>
      </p:pic>
      <p:sp>
        <p:nvSpPr>
          <p:cNvPr id="178" name="Google Shape;178;gf5844f9d21_0_38"/>
          <p:cNvSpPr txBox="1"/>
          <p:nvPr/>
        </p:nvSpPr>
        <p:spPr>
          <a:xfrm>
            <a:off x="1116450" y="2510725"/>
            <a:ext cx="9959100" cy="144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Traduzindo esse olhar da racionalidade antroposófica para a linguagem biomédica, os processos de cicatrização dependem de boa nutrição (organismo físico), da boa vascularização dos tecidos (organismo líquido, vital), da oxigenação adequada dos tecidos (organismo gasoso, aéreo) e da resposta imunológica adequada às infecções – profundamente relacionada ao nosso calor corporal (organismo calórico). </a:t>
            </a:r>
            <a:endParaRPr sz="1600">
              <a:solidFill>
                <a:schemeClr val="dk1"/>
              </a:solidFill>
              <a:latin typeface="Helvetica Neue"/>
              <a:ea typeface="Helvetica Neue"/>
              <a:cs typeface="Helvetica Neue"/>
              <a:sym typeface="Helvetica Neue"/>
            </a:endParaRPr>
          </a:p>
        </p:txBody>
      </p:sp>
      <p:sp>
        <p:nvSpPr>
          <p:cNvPr id="179" name="Google Shape;179;gf5844f9d21_0_38"/>
          <p:cNvSpPr txBox="1"/>
          <p:nvPr/>
        </p:nvSpPr>
        <p:spPr>
          <a:xfrm>
            <a:off x="629493" y="132813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8. ABORDAGEM DAS FERIDAS</a:t>
            </a:r>
            <a:endParaRPr sz="2000">
              <a:solidFill>
                <a:srgbClr val="316E32"/>
              </a:solidFill>
            </a:endParaRPr>
          </a:p>
        </p:txBody>
      </p:sp>
      <p:sp>
        <p:nvSpPr>
          <p:cNvPr id="180" name="Google Shape;180;gf5844f9d21_0_38"/>
          <p:cNvSpPr txBox="1"/>
          <p:nvPr/>
        </p:nvSpPr>
        <p:spPr>
          <a:xfrm>
            <a:off x="641069" y="181008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8.1. </a:t>
            </a:r>
            <a:r>
              <a:rPr b="1" i="0" lang="pt-BR" sz="2000" u="none" cap="none" strike="noStrike">
                <a:solidFill>
                  <a:srgbClr val="316E32"/>
                </a:solidFill>
                <a:latin typeface="Helvetica Neue"/>
                <a:ea typeface="Helvetica Neue"/>
                <a:cs typeface="Helvetica Neue"/>
                <a:sym typeface="Helvetica Neue"/>
              </a:rPr>
              <a:t>Compreensão funcional das feridas e dos processos de cicatrização </a:t>
            </a:r>
            <a:endParaRPr b="0" i="0" sz="1050" u="none" cap="none" strike="noStrike">
              <a:solidFill>
                <a:srgbClr val="316E3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cb1c67cbdb_0_13"/>
          <p:cNvSpPr txBox="1"/>
          <p:nvPr/>
        </p:nvSpPr>
        <p:spPr>
          <a:xfrm>
            <a:off x="629493" y="1328139"/>
            <a:ext cx="1025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8. ABORDAGEM DAS FERIDAS</a:t>
            </a:r>
            <a:endParaRPr sz="2000">
              <a:solidFill>
                <a:srgbClr val="316E32"/>
              </a:solidFill>
            </a:endParaRPr>
          </a:p>
        </p:txBody>
      </p:sp>
      <p:sp>
        <p:nvSpPr>
          <p:cNvPr id="187" name="Google Shape;187;gcb1c67cbdb_0_13"/>
          <p:cNvSpPr txBox="1"/>
          <p:nvPr/>
        </p:nvSpPr>
        <p:spPr>
          <a:xfrm>
            <a:off x="741050" y="1822275"/>
            <a:ext cx="6837900" cy="4771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Esses fatores são influenciados por sobrecarga de todas as naturezas, com ênfase nos desgastes físicos e emocionais. Nas doenças crônicas, especialmente no diabetes, nas insuficiências venosas e arteriais, o organismo vital está invariavelmente comprometido em suas respostas e precisa ser cuidado, reequilibrado e restabelecido.</a:t>
            </a:r>
            <a:endParaRPr>
              <a:solidFill>
                <a:schemeClr val="dk1"/>
              </a:solidFill>
            </a:endParaRPr>
          </a:p>
          <a:p>
            <a:pPr indent="0" lvl="0" marL="0" rtl="0" algn="just">
              <a:lnSpc>
                <a:spcPct val="15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O tratamento integrativo antroposófico considera, frequentemente, a associação de recursos convencionais (medicamentos para tratamento das condições clínicas de base, analgésicos e antinflamatórios) com medicamentos ou produtos fitoterápicos, homeopáticos e antroposóficos de uso local ou sistêmico. Além disso, recorre ainda a abordagens para o reequilíbrio global do indivíduo – dimensões física, vital, emocional e espiritual.</a:t>
            </a:r>
            <a:endParaRPr sz="1600">
              <a:solidFill>
                <a:schemeClr val="dk1"/>
              </a:solidFill>
              <a:latin typeface="Helvetica Neue"/>
              <a:ea typeface="Helvetica Neue"/>
              <a:cs typeface="Helvetica Neue"/>
              <a:sym typeface="Helvetica Neue"/>
            </a:endParaRPr>
          </a:p>
        </p:txBody>
      </p:sp>
      <p:pic>
        <p:nvPicPr>
          <p:cNvPr id="188" name="Google Shape;188;gcb1c67cbdb_0_13"/>
          <p:cNvPicPr preferRelativeResize="0"/>
          <p:nvPr/>
        </p:nvPicPr>
        <p:blipFill>
          <a:blip r:embed="rId3">
            <a:alphaModFix/>
          </a:blip>
          <a:stretch>
            <a:fillRect/>
          </a:stretch>
        </p:blipFill>
        <p:spPr>
          <a:xfrm>
            <a:off x="8181600" y="1822275"/>
            <a:ext cx="3069165" cy="4306076"/>
          </a:xfrm>
          <a:prstGeom prst="rect">
            <a:avLst/>
          </a:prstGeom>
          <a:noFill/>
          <a:ln>
            <a:noFill/>
          </a:ln>
        </p:spPr>
      </p:pic>
      <p:sp>
        <p:nvSpPr>
          <p:cNvPr id="189" name="Google Shape;189;gcb1c67cbdb_0_13"/>
          <p:cNvSpPr txBox="1"/>
          <p:nvPr/>
        </p:nvSpPr>
        <p:spPr>
          <a:xfrm>
            <a:off x="8181600" y="6171025"/>
            <a:ext cx="306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caminho de tulipas</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Jill Wellington</a:t>
            </a:r>
            <a:r>
              <a:rPr lang="pt-BR" sz="1200">
                <a:solidFill>
                  <a:srgbClr val="000000"/>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000000"/>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cb1c67cbdb_0_17"/>
          <p:cNvSpPr txBox="1"/>
          <p:nvPr/>
        </p:nvSpPr>
        <p:spPr>
          <a:xfrm>
            <a:off x="638925" y="2946051"/>
            <a:ext cx="39753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Nas feridas por Insuficiência Venosa os fatores predisponentes são o predomínio de processos congestivos, baixa  oxigenação tecidual e a  organização vital está estagnada.</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 seguir, indicamos o tratamento para esses tipos de lesões.</a:t>
            </a:r>
            <a:endParaRPr sz="1600">
              <a:solidFill>
                <a:schemeClr val="dk1"/>
              </a:solidFill>
              <a:latin typeface="Helvetica Neue"/>
              <a:ea typeface="Helvetica Neue"/>
              <a:cs typeface="Helvetica Neue"/>
              <a:sym typeface="Helvetica Neue"/>
            </a:endParaRPr>
          </a:p>
        </p:txBody>
      </p:sp>
      <p:sp>
        <p:nvSpPr>
          <p:cNvPr id="196" name="Google Shape;196;gcb1c67cbdb_0_17"/>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a:t>
            </a:r>
            <a:r>
              <a:rPr b="1" lang="pt-BR" sz="2000">
                <a:solidFill>
                  <a:srgbClr val="316E32"/>
                </a:solidFill>
                <a:latin typeface="Helvetica Neue"/>
                <a:ea typeface="Helvetica Neue"/>
                <a:cs typeface="Helvetica Neue"/>
                <a:sym typeface="Helvetica Neue"/>
              </a:rPr>
              <a:t>. </a:t>
            </a:r>
            <a:r>
              <a:rPr b="1" lang="pt-BR" sz="2000">
                <a:solidFill>
                  <a:srgbClr val="316E32"/>
                </a:solidFill>
                <a:latin typeface="Helvetica Neue"/>
                <a:ea typeface="Helvetica Neue"/>
                <a:cs typeface="Helvetica Neue"/>
                <a:sym typeface="Helvetica Neue"/>
              </a:rPr>
              <a:t>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197" name="Google Shape;197;gcb1c67cbdb_0_17"/>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a:t>
            </a:r>
            <a:r>
              <a:rPr b="1" lang="pt-BR" sz="2000">
                <a:solidFill>
                  <a:srgbClr val="316E32"/>
                </a:solidFill>
                <a:latin typeface="Helvetica Neue"/>
                <a:ea typeface="Helvetica Neue"/>
                <a:cs typeface="Helvetica Neue"/>
                <a:sym typeface="Helvetica Neue"/>
              </a:rPr>
              <a:t>.1. </a:t>
            </a:r>
            <a:r>
              <a:rPr b="1" lang="pt-BR" sz="2000">
                <a:solidFill>
                  <a:srgbClr val="316E32"/>
                </a:solidFill>
                <a:latin typeface="Helvetica Neue"/>
                <a:ea typeface="Helvetica Neue"/>
                <a:cs typeface="Helvetica Neue"/>
                <a:sym typeface="Helvetica Neue"/>
              </a:rPr>
              <a:t>Feridas por Insuficiência Venosa </a:t>
            </a:r>
            <a:endParaRPr b="1" sz="2000">
              <a:solidFill>
                <a:srgbClr val="316E32"/>
              </a:solidFill>
              <a:latin typeface="Helvetica Neue"/>
              <a:ea typeface="Helvetica Neue"/>
              <a:cs typeface="Helvetica Neue"/>
              <a:sym typeface="Helvetica Neue"/>
            </a:endParaRPr>
          </a:p>
        </p:txBody>
      </p:sp>
      <p:pic>
        <p:nvPicPr>
          <p:cNvPr id="198" name="Google Shape;198;gcb1c67cbdb_0_17"/>
          <p:cNvPicPr preferRelativeResize="0"/>
          <p:nvPr/>
        </p:nvPicPr>
        <p:blipFill>
          <a:blip r:embed="rId3">
            <a:alphaModFix/>
          </a:blip>
          <a:stretch>
            <a:fillRect/>
          </a:stretch>
        </p:blipFill>
        <p:spPr>
          <a:xfrm>
            <a:off x="5785325" y="2464813"/>
            <a:ext cx="5389152" cy="3592774"/>
          </a:xfrm>
          <a:prstGeom prst="rect">
            <a:avLst/>
          </a:prstGeom>
          <a:noFill/>
          <a:ln>
            <a:noFill/>
          </a:ln>
        </p:spPr>
      </p:pic>
      <p:sp>
        <p:nvSpPr>
          <p:cNvPr id="199" name="Google Shape;199;gcb1c67cbdb_0_17"/>
          <p:cNvSpPr txBox="1"/>
          <p:nvPr/>
        </p:nvSpPr>
        <p:spPr>
          <a:xfrm>
            <a:off x="5785225" y="6031950"/>
            <a:ext cx="5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camomila</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a:solidFill>
                  <a:srgbClr val="191B26"/>
                </a:solidFill>
                <a:latin typeface="Helvetica Neue"/>
                <a:ea typeface="Helvetica Neue"/>
                <a:cs typeface="Helvetica Neue"/>
                <a:sym typeface="Helvetica Neue"/>
              </a:rPr>
              <a:t> de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Goran Horvat</a:t>
            </a:r>
            <a:r>
              <a:rPr lang="pt-BR" sz="1200">
                <a:solidFill>
                  <a:srgbClr val="191B26"/>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cb1c67cbdb_0_21"/>
          <p:cNvSpPr txBox="1"/>
          <p:nvPr/>
        </p:nvSpPr>
        <p:spPr>
          <a:xfrm>
            <a:off x="638925" y="3092925"/>
            <a:ext cx="10687500" cy="2555100"/>
          </a:xfrm>
          <a:prstGeom prst="rect">
            <a:avLst/>
          </a:prstGeom>
          <a:noFill/>
          <a:ln>
            <a:noFill/>
          </a:ln>
        </p:spPr>
        <p:txBody>
          <a:bodyPr anchorCtr="0" anchor="t" bIns="45700" lIns="91425" spcFirstLastPara="1" rIns="91425" wrap="square" tIns="45700">
            <a:spAutoFit/>
          </a:bodyPr>
          <a:lstStyle/>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Tratamento clínico de base;</a:t>
            </a:r>
            <a:endParaRPr>
              <a:solidFill>
                <a:schemeClr val="dk1"/>
              </a:solidFill>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Utilização de terapias e recursos medicamentosos que possam estimular os processos de drenagem e melhoria da circulação de líquidos. Apoio ao fígado;</a:t>
            </a:r>
            <a:endParaRPr>
              <a:solidFill>
                <a:schemeClr val="dk1"/>
              </a:solidFill>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Abordagem da enfermagem antroposófica: deslizamentos rítmicos, compressas sobre a região hepática com chá de mil folhas (</a:t>
            </a:r>
            <a:r>
              <a:rPr i="1" lang="pt-BR" sz="1600">
                <a:solidFill>
                  <a:schemeClr val="dk1"/>
                </a:solidFill>
                <a:latin typeface="Helvetica Neue"/>
                <a:ea typeface="Helvetica Neue"/>
                <a:cs typeface="Helvetica Neue"/>
                <a:sym typeface="Helvetica Neue"/>
              </a:rPr>
              <a:t>Achillea millefolium</a:t>
            </a:r>
            <a:r>
              <a:rPr lang="pt-BR" sz="1600">
                <a:solidFill>
                  <a:schemeClr val="dk1"/>
                </a:solidFill>
                <a:latin typeface="Helvetica Neue"/>
                <a:ea typeface="Helvetica Neue"/>
                <a:cs typeface="Helvetica Neue"/>
                <a:sym typeface="Helvetica Neue"/>
              </a:rPr>
              <a:t> L.) ou Camomila (</a:t>
            </a:r>
            <a:r>
              <a:rPr i="1" lang="pt-BR" sz="1600">
                <a:solidFill>
                  <a:schemeClr val="dk1"/>
                </a:solidFill>
                <a:latin typeface="Helvetica Neue"/>
                <a:ea typeface="Helvetica Neue"/>
                <a:cs typeface="Helvetica Neue"/>
                <a:sym typeface="Helvetica Neue"/>
              </a:rPr>
              <a:t>Chamomilla recutita</a:t>
            </a:r>
            <a:r>
              <a:rPr lang="pt-BR" sz="1600">
                <a:solidFill>
                  <a:schemeClr val="dk1"/>
                </a:solidFill>
                <a:latin typeface="Helvetica Neue"/>
                <a:ea typeface="Helvetica Neue"/>
                <a:cs typeface="Helvetica Neue"/>
                <a:sym typeface="Helvetica Neue"/>
              </a:rPr>
              <a:t> L.). Ver Quadro 3.</a:t>
            </a:r>
            <a:endParaRPr sz="1600">
              <a:solidFill>
                <a:schemeClr val="dk1"/>
              </a:solidFill>
              <a:latin typeface="Helvetica Neue"/>
              <a:ea typeface="Helvetica Neue"/>
              <a:cs typeface="Helvetica Neue"/>
              <a:sym typeface="Helvetica Neue"/>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Outras terapias orientadas pela antroposofia: terapia artística antroposófica, Euritima Terapêutica  - dança - , banhos terapêuticos e massagem rítmica.</a:t>
            </a:r>
            <a:endParaRPr sz="1600">
              <a:solidFill>
                <a:schemeClr val="dk1"/>
              </a:solidFill>
              <a:latin typeface="Helvetica Neue"/>
              <a:ea typeface="Helvetica Neue"/>
              <a:cs typeface="Helvetica Neue"/>
              <a:sym typeface="Helvetica Neue"/>
            </a:endParaRPr>
          </a:p>
        </p:txBody>
      </p:sp>
      <p:sp>
        <p:nvSpPr>
          <p:cNvPr id="206" name="Google Shape;206;gcb1c67cbdb_0_21"/>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07" name="Google Shape;207;gcb1c67cbdb_0_21"/>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9.1. Feridas por Insuficiência Venosa </a:t>
            </a:r>
            <a:endParaRPr b="1" sz="2000">
              <a:solidFill>
                <a:srgbClr val="316E32"/>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5"/>
          <p:cNvSpPr txBox="1"/>
          <p:nvPr/>
        </p:nvSpPr>
        <p:spPr>
          <a:xfrm>
            <a:off x="697524" y="1767111"/>
            <a:ext cx="63321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rgbClr val="000000"/>
                </a:solidFill>
                <a:latin typeface="Arial"/>
                <a:ea typeface="Arial"/>
                <a:cs typeface="Arial"/>
                <a:sym typeface="Arial"/>
              </a:rPr>
              <a:t>Apresentar a medicina antroposófica e as terapias antroposóficas como práticas integrativas e complementares em saúde e sua aplicação no tratamento de feridas.</a:t>
            </a:r>
            <a:endParaRPr b="0" i="0" sz="1600" u="none" cap="none" strike="noStrike">
              <a:solidFill>
                <a:srgbClr val="000000"/>
              </a:solidFill>
              <a:latin typeface="Arial"/>
              <a:ea typeface="Arial"/>
              <a:cs typeface="Arial"/>
              <a:sym typeface="Arial"/>
            </a:endParaRPr>
          </a:p>
        </p:txBody>
      </p:sp>
      <p:sp>
        <p:nvSpPr>
          <p:cNvPr id="35" name="Google Shape;35;p5"/>
          <p:cNvSpPr txBox="1"/>
          <p:nvPr/>
        </p:nvSpPr>
        <p:spPr>
          <a:xfrm>
            <a:off x="576770" y="1322134"/>
            <a:ext cx="3845085" cy="400069"/>
          </a:xfrm>
          <a:prstGeom prst="rect">
            <a:avLst/>
          </a:prstGeom>
          <a:noFill/>
          <a:ln>
            <a:noFill/>
          </a:ln>
        </p:spPr>
        <p:txBody>
          <a:bodyPr anchorCtr="0" anchor="t" bIns="45700" lIns="91425" spcFirstLastPara="1" rIns="91425" wrap="square" tIns="45700">
            <a:spAutoFit/>
          </a:bodyPr>
          <a:lstStyle/>
          <a:p>
            <a:pPr indent="0" lvl="0" marL="38100" marR="0" rtl="0" algn="l">
              <a:lnSpc>
                <a:spcPct val="100000"/>
              </a:lnSpc>
              <a:spcBef>
                <a:spcPts val="0"/>
              </a:spcBef>
              <a:spcAft>
                <a:spcPts val="0"/>
              </a:spcAft>
              <a:buNone/>
            </a:pPr>
            <a:r>
              <a:rPr b="1" i="0" lang="pt-BR" sz="2000" u="none" cap="none" strike="noStrike">
                <a:solidFill>
                  <a:srgbClr val="316E32"/>
                </a:solidFill>
                <a:latin typeface="Helvetica Neue"/>
                <a:ea typeface="Helvetica Neue"/>
                <a:cs typeface="Helvetica Neue"/>
                <a:sym typeface="Helvetica Neue"/>
              </a:rPr>
              <a:t>1. OBJETIVOS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cb1c67cbdb_0_68"/>
          <p:cNvSpPr txBox="1"/>
          <p:nvPr/>
        </p:nvSpPr>
        <p:spPr>
          <a:xfrm>
            <a:off x="638925" y="2946050"/>
            <a:ext cx="4525500" cy="144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Nas feridas por Insuficiência arterial há o predomínio dos processos degenerativos, necrotizantes, baixa oxigenação tecidual e a  organização vital está impedida.</a:t>
            </a:r>
            <a:endParaRPr sz="1600">
              <a:solidFill>
                <a:schemeClr val="dk1"/>
              </a:solidFill>
              <a:latin typeface="Helvetica Neue"/>
              <a:ea typeface="Helvetica Neue"/>
              <a:cs typeface="Helvetica Neue"/>
              <a:sym typeface="Helvetica Neue"/>
            </a:endParaRPr>
          </a:p>
        </p:txBody>
      </p:sp>
      <p:sp>
        <p:nvSpPr>
          <p:cNvPr id="214" name="Google Shape;214;gcb1c67cbdb_0_68"/>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15" name="Google Shape;215;gcb1c67cbdb_0_68"/>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9.2. Feridas por Insuficiência Arterial </a:t>
            </a:r>
            <a:endParaRPr b="1" sz="2000">
              <a:solidFill>
                <a:srgbClr val="316E32"/>
              </a:solidFill>
              <a:latin typeface="Helvetica Neue"/>
              <a:ea typeface="Helvetica Neue"/>
              <a:cs typeface="Helvetica Neue"/>
              <a:sym typeface="Helvetica Neue"/>
            </a:endParaRPr>
          </a:p>
        </p:txBody>
      </p:sp>
      <p:pic>
        <p:nvPicPr>
          <p:cNvPr id="216" name="Google Shape;216;gcb1c67cbdb_0_68"/>
          <p:cNvPicPr preferRelativeResize="0"/>
          <p:nvPr/>
        </p:nvPicPr>
        <p:blipFill>
          <a:blip r:embed="rId3">
            <a:alphaModFix/>
          </a:blip>
          <a:stretch>
            <a:fillRect/>
          </a:stretch>
        </p:blipFill>
        <p:spPr>
          <a:xfrm>
            <a:off x="5785325" y="2464813"/>
            <a:ext cx="5389152" cy="3592774"/>
          </a:xfrm>
          <a:prstGeom prst="rect">
            <a:avLst/>
          </a:prstGeom>
          <a:noFill/>
          <a:ln>
            <a:noFill/>
          </a:ln>
        </p:spPr>
      </p:pic>
      <p:pic>
        <p:nvPicPr>
          <p:cNvPr id="217" name="Google Shape;217;gcb1c67cbdb_0_68"/>
          <p:cNvPicPr preferRelativeResize="0"/>
          <p:nvPr/>
        </p:nvPicPr>
        <p:blipFill rotWithShape="1">
          <a:blip r:embed="rId4">
            <a:alphaModFix/>
          </a:blip>
          <a:srcRect b="0" l="0" r="0" t="11111"/>
          <a:stretch/>
        </p:blipFill>
        <p:spPr>
          <a:xfrm>
            <a:off x="5785225" y="2464825"/>
            <a:ext cx="5389152" cy="3592750"/>
          </a:xfrm>
          <a:prstGeom prst="rect">
            <a:avLst/>
          </a:prstGeom>
          <a:noFill/>
          <a:ln>
            <a:noFill/>
          </a:ln>
        </p:spPr>
      </p:pic>
      <p:sp>
        <p:nvSpPr>
          <p:cNvPr id="218" name="Google Shape;218;gcb1c67cbdb_0_68"/>
          <p:cNvSpPr txBox="1"/>
          <p:nvPr/>
        </p:nvSpPr>
        <p:spPr>
          <a:xfrm>
            <a:off x="5785325" y="6057575"/>
            <a:ext cx="5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arnica montana</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a:solidFill>
                  <a:srgbClr val="191B26"/>
                </a:solidFill>
                <a:latin typeface="Helvetica Neue"/>
                <a:ea typeface="Helvetica Neue"/>
                <a:cs typeface="Helvetica Neue"/>
                <a:sym typeface="Helvetica Neue"/>
              </a:rPr>
              <a:t>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Christian Peters</a:t>
            </a:r>
            <a:r>
              <a:rPr lang="pt-BR" sz="1200">
                <a:solidFill>
                  <a:srgbClr val="191B26"/>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6">
                  <a:extLst>
                    <a:ext uri="{A12FA001-AC4F-418D-AE19-62706E023703}">
                      <ahyp:hlinkClr val="tx"/>
                    </a:ext>
                  </a:extLst>
                </a:hlinkClick>
              </a:rPr>
              <a:t>Pixabay</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cb1c67cbdb_0_77"/>
          <p:cNvSpPr txBox="1"/>
          <p:nvPr/>
        </p:nvSpPr>
        <p:spPr>
          <a:xfrm>
            <a:off x="638925" y="2940525"/>
            <a:ext cx="10687500" cy="2555100"/>
          </a:xfrm>
          <a:prstGeom prst="rect">
            <a:avLst/>
          </a:prstGeom>
          <a:noFill/>
          <a:ln>
            <a:noFill/>
          </a:ln>
        </p:spPr>
        <p:txBody>
          <a:bodyPr anchorCtr="0" anchor="t" bIns="45700" lIns="91425" spcFirstLastPara="1" rIns="91425" wrap="square" tIns="45700">
            <a:spAutoFit/>
          </a:bodyPr>
          <a:lstStyle/>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Tratamento clínico de base;</a:t>
            </a:r>
            <a:endParaRPr>
              <a:solidFill>
                <a:schemeClr val="dk1"/>
              </a:solidFill>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Utilização de terapias e recursos medicamentosos complementares que possam estimular os processos de circulação arterial nos tecidos. Apoio ao coração e sistema rítmico;</a:t>
            </a:r>
            <a:endParaRPr>
              <a:solidFill>
                <a:schemeClr val="dk1"/>
              </a:solidFill>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Abordagem da enfermagem antroposófica: deslizamentos rítmicos, compressas sobre a região cardíaca com Arnica (</a:t>
            </a:r>
            <a:r>
              <a:rPr i="1" lang="pt-BR" sz="1600">
                <a:solidFill>
                  <a:schemeClr val="dk1"/>
                </a:solidFill>
                <a:latin typeface="Helvetica Neue"/>
                <a:ea typeface="Helvetica Neue"/>
                <a:cs typeface="Helvetica Neue"/>
                <a:sym typeface="Helvetica Neue"/>
              </a:rPr>
              <a:t>Arnica montana </a:t>
            </a:r>
            <a:r>
              <a:rPr lang="pt-BR" sz="1600">
                <a:solidFill>
                  <a:schemeClr val="dk1"/>
                </a:solidFill>
                <a:latin typeface="Helvetica Neue"/>
                <a:ea typeface="Helvetica Neue"/>
                <a:cs typeface="Helvetica Neue"/>
                <a:sym typeface="Helvetica Neue"/>
              </a:rPr>
              <a:t>L. e Lavanda ( </a:t>
            </a:r>
            <a:r>
              <a:rPr i="1" lang="pt-BR" sz="1600">
                <a:solidFill>
                  <a:schemeClr val="dk1"/>
                </a:solidFill>
                <a:latin typeface="Helvetica Neue"/>
                <a:ea typeface="Helvetica Neue"/>
                <a:cs typeface="Helvetica Neue"/>
                <a:sym typeface="Helvetica Neue"/>
              </a:rPr>
              <a:t>Lavandula angustifólia </a:t>
            </a:r>
            <a:r>
              <a:rPr lang="pt-BR" sz="1600">
                <a:solidFill>
                  <a:schemeClr val="dk1"/>
                </a:solidFill>
                <a:latin typeface="Helvetica Neue"/>
                <a:ea typeface="Helvetica Neue"/>
                <a:cs typeface="Helvetica Neue"/>
                <a:sym typeface="Helvetica Neue"/>
              </a:rPr>
              <a:t>Mill.) Lavanda.  Ver Quadro 3;</a:t>
            </a:r>
            <a:endParaRPr sz="1600">
              <a:solidFill>
                <a:schemeClr val="dk1"/>
              </a:solidFill>
              <a:latin typeface="Helvetica Neue"/>
              <a:ea typeface="Helvetica Neue"/>
              <a:cs typeface="Helvetica Neue"/>
              <a:sym typeface="Helvetica Neue"/>
            </a:endParaRPr>
          </a:p>
          <a:p>
            <a:pPr indent="-285750" lvl="0" marL="28575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Outras terapias orientadas pela antroposofia: terapia artística antroposófica, Musicoterapia, Euritima (dança), banhos terapêuticos e massagem rítmica.</a:t>
            </a:r>
            <a:endParaRPr sz="1600">
              <a:solidFill>
                <a:schemeClr val="dk1"/>
              </a:solidFill>
              <a:latin typeface="Helvetica Neue"/>
              <a:ea typeface="Helvetica Neue"/>
              <a:cs typeface="Helvetica Neue"/>
              <a:sym typeface="Helvetica Neue"/>
            </a:endParaRPr>
          </a:p>
        </p:txBody>
      </p:sp>
      <p:sp>
        <p:nvSpPr>
          <p:cNvPr id="225" name="Google Shape;225;gcb1c67cbdb_0_77"/>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26" name="Google Shape;226;gcb1c67cbdb_0_77"/>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9.2. Feridas por Insuficiência Arterial</a:t>
            </a:r>
            <a:endParaRPr b="1" sz="2000">
              <a:solidFill>
                <a:srgbClr val="316E32"/>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cb1c67cbdb_0_86"/>
          <p:cNvPicPr preferRelativeResize="0"/>
          <p:nvPr/>
        </p:nvPicPr>
        <p:blipFill>
          <a:blip r:embed="rId3">
            <a:alphaModFix/>
          </a:blip>
          <a:stretch>
            <a:fillRect/>
          </a:stretch>
        </p:blipFill>
        <p:spPr>
          <a:xfrm>
            <a:off x="5785225" y="2464796"/>
            <a:ext cx="5389152" cy="3592778"/>
          </a:xfrm>
          <a:prstGeom prst="rect">
            <a:avLst/>
          </a:prstGeom>
          <a:noFill/>
          <a:ln>
            <a:noFill/>
          </a:ln>
        </p:spPr>
      </p:pic>
      <p:sp>
        <p:nvSpPr>
          <p:cNvPr id="233" name="Google Shape;233;gcb1c67cbdb_0_86"/>
          <p:cNvSpPr txBox="1"/>
          <p:nvPr/>
        </p:nvSpPr>
        <p:spPr>
          <a:xfrm>
            <a:off x="638925" y="2946050"/>
            <a:ext cx="3977400" cy="1816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Nas feridas de decúbito os fatores predisponentes são os processos de congestão e catabolismo, baixa oxigenação tecidual e a organização vital está fragilizada.</a:t>
            </a:r>
            <a:endParaRPr sz="1600">
              <a:solidFill>
                <a:schemeClr val="dk1"/>
              </a:solidFill>
              <a:latin typeface="Helvetica Neue"/>
              <a:ea typeface="Helvetica Neue"/>
              <a:cs typeface="Helvetica Neue"/>
              <a:sym typeface="Helvetica Neue"/>
            </a:endParaRPr>
          </a:p>
        </p:txBody>
      </p:sp>
      <p:sp>
        <p:nvSpPr>
          <p:cNvPr id="234" name="Google Shape;234;gcb1c67cbdb_0_86"/>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35" name="Google Shape;235;gcb1c67cbdb_0_86"/>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9.3. Feridas por Decúbito</a:t>
            </a:r>
            <a:endParaRPr b="1" sz="2000">
              <a:solidFill>
                <a:srgbClr val="316E32"/>
              </a:solidFill>
              <a:latin typeface="Helvetica Neue"/>
              <a:ea typeface="Helvetica Neue"/>
              <a:cs typeface="Helvetica Neue"/>
              <a:sym typeface="Helvetica Neue"/>
            </a:endParaRPr>
          </a:p>
        </p:txBody>
      </p:sp>
      <p:sp>
        <p:nvSpPr>
          <p:cNvPr id="236" name="Google Shape;236;gcb1c67cbdb_0_86"/>
          <p:cNvSpPr txBox="1"/>
          <p:nvPr/>
        </p:nvSpPr>
        <p:spPr>
          <a:xfrm>
            <a:off x="5785225" y="6057575"/>
            <a:ext cx="5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cavalinha</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a:solidFill>
                  <a:srgbClr val="191B26"/>
                </a:solidFill>
                <a:latin typeface="Helvetica Neue"/>
                <a:ea typeface="Helvetica Neue"/>
                <a:cs typeface="Helvetica Neue"/>
                <a:sym typeface="Helvetica Neue"/>
              </a:rPr>
              <a:t>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Jacques GAIMARD</a:t>
            </a:r>
            <a:r>
              <a:rPr lang="pt-BR" sz="1200">
                <a:solidFill>
                  <a:srgbClr val="191B26"/>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cb1c67cbdb_0_96"/>
          <p:cNvSpPr txBox="1"/>
          <p:nvPr/>
        </p:nvSpPr>
        <p:spPr>
          <a:xfrm>
            <a:off x="638925" y="3016725"/>
            <a:ext cx="10687500" cy="2924400"/>
          </a:xfrm>
          <a:prstGeom prst="rect">
            <a:avLst/>
          </a:prstGeom>
          <a:noFill/>
          <a:ln>
            <a:noFill/>
          </a:ln>
        </p:spPr>
        <p:txBody>
          <a:bodyPr anchorCtr="0" anchor="t" bIns="45700" lIns="91425" spcFirstLastPara="1" rIns="91425" wrap="square" tIns="45700">
            <a:spAutoFit/>
          </a:bodyPr>
          <a:lstStyle/>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Tratamento clínico de base;</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Utilização de terapias e recursos medicamentosos complementares que possam estimular os processos de circulação arterial e venosa nos tecidos. Apoio ao pulmão (respiração tecidual);</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Abordagem da enfermagem antroposófica: deslizamentos rítmicos, compressas sobre a região renal com cavalinha </a:t>
            </a:r>
            <a:r>
              <a:rPr i="1" lang="pt-BR" sz="1600">
                <a:solidFill>
                  <a:schemeClr val="dk1"/>
                </a:solidFill>
                <a:latin typeface="Helvetica Neue"/>
                <a:ea typeface="Helvetica Neue"/>
                <a:cs typeface="Helvetica Neue"/>
                <a:sym typeface="Helvetica Neue"/>
              </a:rPr>
              <a:t>Equisetum arvense</a:t>
            </a:r>
            <a:r>
              <a:rPr lang="pt-BR" sz="1600">
                <a:solidFill>
                  <a:schemeClr val="dk1"/>
                </a:solidFill>
                <a:latin typeface="Helvetica Neue"/>
                <a:ea typeface="Helvetica Neue"/>
                <a:cs typeface="Helvetica Neue"/>
                <a:sym typeface="Helvetica Neue"/>
              </a:rPr>
              <a:t> L.) e hepática  com chá de mil folhas (</a:t>
            </a:r>
            <a:r>
              <a:rPr i="1" lang="pt-BR" sz="1600">
                <a:solidFill>
                  <a:schemeClr val="dk1"/>
                </a:solidFill>
                <a:latin typeface="Helvetica Neue"/>
                <a:ea typeface="Helvetica Neue"/>
                <a:cs typeface="Helvetica Neue"/>
                <a:sym typeface="Helvetica Neue"/>
              </a:rPr>
              <a:t>Achillea millefolium</a:t>
            </a:r>
            <a:r>
              <a:rPr lang="pt-BR" sz="1600">
                <a:solidFill>
                  <a:schemeClr val="dk1"/>
                </a:solidFill>
                <a:latin typeface="Helvetica Neue"/>
                <a:ea typeface="Helvetica Neue"/>
                <a:cs typeface="Helvetica Neue"/>
                <a:sym typeface="Helvetica Neue"/>
              </a:rPr>
              <a:t> L.) ou Camomila (</a:t>
            </a:r>
            <a:r>
              <a:rPr i="1" lang="pt-BR" sz="1600">
                <a:solidFill>
                  <a:schemeClr val="dk1"/>
                </a:solidFill>
                <a:latin typeface="Helvetica Neue"/>
                <a:ea typeface="Helvetica Neue"/>
                <a:cs typeface="Helvetica Neue"/>
                <a:sym typeface="Helvetica Neue"/>
              </a:rPr>
              <a:t>Chamomilla recutita </a:t>
            </a:r>
            <a:r>
              <a:rPr lang="pt-BR" sz="1600">
                <a:solidFill>
                  <a:schemeClr val="dk1"/>
                </a:solidFill>
                <a:latin typeface="Helvetica Neue"/>
                <a:ea typeface="Helvetica Neue"/>
                <a:cs typeface="Helvetica Neue"/>
                <a:sym typeface="Helvetica Neue"/>
              </a:rPr>
              <a:t>L.) Ver Quadro 3;</a:t>
            </a:r>
            <a:endParaRPr sz="1600">
              <a:solidFill>
                <a:schemeClr val="dk1"/>
              </a:solidFill>
              <a:latin typeface="Helvetica Neue"/>
              <a:ea typeface="Helvetica Neue"/>
              <a:cs typeface="Helvetica Neue"/>
              <a:sym typeface="Helvetica Neue"/>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Outras terapias orientadas pela antroposofia, de acordo com as condições de mobilidade e consciência do paciente.</a:t>
            </a:r>
            <a:endParaRPr sz="1600">
              <a:solidFill>
                <a:schemeClr val="dk1"/>
              </a:solidFill>
              <a:latin typeface="Helvetica Neue"/>
              <a:ea typeface="Helvetica Neue"/>
              <a:cs typeface="Helvetica Neue"/>
              <a:sym typeface="Helvetica Neue"/>
            </a:endParaRPr>
          </a:p>
        </p:txBody>
      </p:sp>
      <p:sp>
        <p:nvSpPr>
          <p:cNvPr id="243" name="Google Shape;243;gcb1c67cbdb_0_96"/>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44" name="Google Shape;244;gcb1c67cbdb_0_96"/>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9.3. Feridas por Decúbito</a:t>
            </a:r>
            <a:endParaRPr b="1" sz="2000">
              <a:solidFill>
                <a:srgbClr val="316E32"/>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cb1c67cbdb_0_105"/>
          <p:cNvPicPr preferRelativeResize="0"/>
          <p:nvPr/>
        </p:nvPicPr>
        <p:blipFill rotWithShape="1">
          <a:blip r:embed="rId3">
            <a:alphaModFix/>
          </a:blip>
          <a:srcRect b="42047" l="0" r="0" t="11690"/>
          <a:stretch/>
        </p:blipFill>
        <p:spPr>
          <a:xfrm>
            <a:off x="5785225" y="2478175"/>
            <a:ext cx="5389200" cy="3592775"/>
          </a:xfrm>
          <a:prstGeom prst="rect">
            <a:avLst/>
          </a:prstGeom>
          <a:noFill/>
          <a:ln>
            <a:noFill/>
          </a:ln>
        </p:spPr>
      </p:pic>
      <p:sp>
        <p:nvSpPr>
          <p:cNvPr id="251" name="Google Shape;251;gcb1c67cbdb_0_105"/>
          <p:cNvSpPr txBox="1"/>
          <p:nvPr/>
        </p:nvSpPr>
        <p:spPr>
          <a:xfrm>
            <a:off x="638925" y="2946050"/>
            <a:ext cx="3977400" cy="1816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Nas feridas em usuários diabéticos os fatores predisponentes são o predomínio dos processos de catabolismo, a baixa oxigenação tecidual e a organização vital está estagnada, impedida e fragilizada.</a:t>
            </a:r>
            <a:endParaRPr sz="1600">
              <a:solidFill>
                <a:schemeClr val="dk1"/>
              </a:solidFill>
              <a:latin typeface="Helvetica Neue"/>
              <a:ea typeface="Helvetica Neue"/>
              <a:cs typeface="Helvetica Neue"/>
              <a:sym typeface="Helvetica Neue"/>
            </a:endParaRPr>
          </a:p>
        </p:txBody>
      </p:sp>
      <p:sp>
        <p:nvSpPr>
          <p:cNvPr id="252" name="Google Shape;252;gcb1c67cbdb_0_105"/>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53" name="Google Shape;253;gcb1c67cbdb_0_105"/>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9.4. Feridas em diabéticos</a:t>
            </a:r>
            <a:endParaRPr b="1" sz="2000">
              <a:solidFill>
                <a:srgbClr val="316E32"/>
              </a:solidFill>
              <a:latin typeface="Helvetica Neue"/>
              <a:ea typeface="Helvetica Neue"/>
              <a:cs typeface="Helvetica Neue"/>
              <a:sym typeface="Helvetica Neue"/>
            </a:endParaRPr>
          </a:p>
        </p:txBody>
      </p:sp>
      <p:sp>
        <p:nvSpPr>
          <p:cNvPr id="254" name="Google Shape;254;gcb1c67cbdb_0_105"/>
          <p:cNvSpPr txBox="1"/>
          <p:nvPr/>
        </p:nvSpPr>
        <p:spPr>
          <a:xfrm>
            <a:off x="5785225" y="6057575"/>
            <a:ext cx="5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alecrim</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a:solidFill>
                  <a:srgbClr val="191B26"/>
                </a:solidFill>
                <a:latin typeface="Helvetica Neue"/>
                <a:ea typeface="Helvetica Neue"/>
                <a:cs typeface="Helvetica Neue"/>
                <a:sym typeface="Helvetica Neue"/>
              </a:rPr>
              <a:t>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Hans Braxmeier</a:t>
            </a:r>
            <a:r>
              <a:rPr lang="pt-BR" sz="1200">
                <a:solidFill>
                  <a:srgbClr val="191B26"/>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cb1c67cbdb_0_114"/>
          <p:cNvSpPr txBox="1"/>
          <p:nvPr/>
        </p:nvSpPr>
        <p:spPr>
          <a:xfrm>
            <a:off x="638925" y="2788125"/>
            <a:ext cx="10687500" cy="3663300"/>
          </a:xfrm>
          <a:prstGeom prst="rect">
            <a:avLst/>
          </a:prstGeom>
          <a:noFill/>
          <a:ln>
            <a:noFill/>
          </a:ln>
        </p:spPr>
        <p:txBody>
          <a:bodyPr anchorCtr="0" anchor="t" bIns="45700" lIns="91425" spcFirstLastPara="1" rIns="91425" wrap="square" tIns="45700">
            <a:spAutoFit/>
          </a:bodyPr>
          <a:lstStyle/>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Tratamento clínico de base;</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Utilização de terapias e recursos medicamentosos complementares que possam estimular os processos de circulação arterial e venosa nos tecidos. Apoio ao fígado, coração, pulmão e rins (respiração, circulação e recuperação do metabolismo tecidual saudável);</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Alecrim (Rosmarinus officinalis L.) está especialmente indicado na abordagem do diabetes, como medicação ou aplicação externa;</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Abordagem da enfermagem antroposófica: deslizamentos rítmicos, compressas alternadas: hepáticas, renais, cardíacas;</a:t>
            </a:r>
            <a:endParaRPr>
              <a:solidFill>
                <a:schemeClr val="dk1"/>
              </a:solidFill>
            </a:endParaRPr>
          </a:p>
          <a:p>
            <a:pPr indent="-330200" lvl="0" marL="457200"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Outras terapias orientadas pela antroposofia: terapia artística antroposófica, Euritima, banhos terapêuticos e massagem rítmica.</a:t>
            </a:r>
            <a:endParaRPr sz="1600">
              <a:solidFill>
                <a:schemeClr val="dk1"/>
              </a:solidFill>
              <a:latin typeface="Helvetica Neue"/>
              <a:ea typeface="Helvetica Neue"/>
              <a:cs typeface="Helvetica Neue"/>
              <a:sym typeface="Helvetica Neue"/>
            </a:endParaRPr>
          </a:p>
        </p:txBody>
      </p:sp>
      <p:sp>
        <p:nvSpPr>
          <p:cNvPr id="261" name="Google Shape;261;gcb1c67cbdb_0_114"/>
          <p:cNvSpPr txBox="1"/>
          <p:nvPr/>
        </p:nvSpPr>
        <p:spPr>
          <a:xfrm>
            <a:off x="629493" y="1328139"/>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9. ABORDAGEM DE FERIDAS SEGUNDO FATORES PREDISPONENTES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800"/>
              <a:buFont typeface="Arial"/>
              <a:buNone/>
            </a:pPr>
            <a:r>
              <a:rPr b="1" lang="pt-BR" sz="2000">
                <a:solidFill>
                  <a:srgbClr val="316E32"/>
                </a:solidFill>
                <a:latin typeface="Helvetica Neue"/>
                <a:ea typeface="Helvetica Neue"/>
                <a:cs typeface="Helvetica Neue"/>
                <a:sym typeface="Helvetica Neue"/>
              </a:rPr>
              <a:t>PARA A SUA FORMAÇÃO</a:t>
            </a:r>
            <a:endParaRPr sz="2000">
              <a:solidFill>
                <a:srgbClr val="316E32"/>
              </a:solidFill>
            </a:endParaRPr>
          </a:p>
        </p:txBody>
      </p:sp>
      <p:sp>
        <p:nvSpPr>
          <p:cNvPr id="262" name="Google Shape;262;gcb1c67cbdb_0_114"/>
          <p:cNvSpPr txBox="1"/>
          <p:nvPr/>
        </p:nvSpPr>
        <p:spPr>
          <a:xfrm>
            <a:off x="641072" y="2387925"/>
            <a:ext cx="48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9.4. Feridas em diabéticos</a:t>
            </a:r>
            <a:endParaRPr b="1" sz="2000">
              <a:solidFill>
                <a:srgbClr val="316E32"/>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gcb1c67cbdb_0_25"/>
          <p:cNvGrpSpPr/>
          <p:nvPr/>
        </p:nvGrpSpPr>
        <p:grpSpPr>
          <a:xfrm>
            <a:off x="6509784" y="3312835"/>
            <a:ext cx="4781669" cy="2656292"/>
            <a:chOff x="6509784" y="3312835"/>
            <a:chExt cx="4781669" cy="2656292"/>
          </a:xfrm>
        </p:grpSpPr>
        <p:pic>
          <p:nvPicPr>
            <p:cNvPr id="269" name="Google Shape;269;gcb1c67cbdb_0_25"/>
            <p:cNvPicPr preferRelativeResize="0"/>
            <p:nvPr/>
          </p:nvPicPr>
          <p:blipFill rotWithShape="1">
            <a:blip r:embed="rId3">
              <a:alphaModFix/>
            </a:blip>
            <a:srcRect b="0" l="0" r="0" t="0"/>
            <a:stretch/>
          </p:blipFill>
          <p:spPr>
            <a:xfrm>
              <a:off x="7796185" y="3312835"/>
              <a:ext cx="3495268" cy="2656292"/>
            </a:xfrm>
            <a:prstGeom prst="rect">
              <a:avLst/>
            </a:prstGeom>
            <a:noFill/>
            <a:ln>
              <a:noFill/>
            </a:ln>
          </p:spPr>
        </p:pic>
        <p:pic>
          <p:nvPicPr>
            <p:cNvPr id="270" name="Google Shape;270;gcb1c67cbdb_0_25"/>
            <p:cNvPicPr preferRelativeResize="0"/>
            <p:nvPr/>
          </p:nvPicPr>
          <p:blipFill rotWithShape="1">
            <a:blip r:embed="rId3">
              <a:alphaModFix/>
            </a:blip>
            <a:srcRect b="0" l="0" r="0" t="0"/>
            <a:stretch/>
          </p:blipFill>
          <p:spPr>
            <a:xfrm>
              <a:off x="6509784" y="3312835"/>
              <a:ext cx="3495268" cy="2656292"/>
            </a:xfrm>
            <a:prstGeom prst="rect">
              <a:avLst/>
            </a:prstGeom>
            <a:noFill/>
            <a:ln>
              <a:noFill/>
            </a:ln>
          </p:spPr>
        </p:pic>
      </p:grpSp>
      <p:sp>
        <p:nvSpPr>
          <p:cNvPr id="271" name="Google Shape;271;gcb1c67cbdb_0_25"/>
          <p:cNvSpPr txBox="1"/>
          <p:nvPr/>
        </p:nvSpPr>
        <p:spPr>
          <a:xfrm>
            <a:off x="675101" y="2793433"/>
            <a:ext cx="4864800" cy="25551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316E32"/>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Solução de Calêndula (</a:t>
            </a:r>
            <a:r>
              <a:rPr b="0" i="1" lang="pt-BR" sz="1600" u="none" cap="none" strike="noStrike">
                <a:solidFill>
                  <a:schemeClr val="dk1"/>
                </a:solidFill>
                <a:latin typeface="Helvetica Neue"/>
                <a:ea typeface="Helvetica Neue"/>
                <a:cs typeface="Helvetica Neue"/>
                <a:sym typeface="Helvetica Neue"/>
              </a:rPr>
              <a:t>Calendula officinalis </a:t>
            </a:r>
            <a:r>
              <a:rPr b="0" i="0" lang="pt-BR" sz="1600" u="none" cap="none" strike="noStrike">
                <a:solidFill>
                  <a:schemeClr val="dk1"/>
                </a:solidFill>
                <a:latin typeface="Helvetica Neue"/>
                <a:ea typeface="Helvetica Neue"/>
                <a:cs typeface="Helvetica Neue"/>
                <a:sym typeface="Helvetica Neue"/>
              </a:rPr>
              <a:t>L.) </a:t>
            </a:r>
            <a:endParaRPr b="0" i="0" sz="14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Orientação de uso: diluir uma parte da tintura mãe de calêndula officinalis para 9 partes de soro fisiológico estéril.</a:t>
            </a:r>
            <a:endParaRPr>
              <a:solidFill>
                <a:schemeClr val="dk1"/>
              </a:solidFill>
            </a:endParaRPr>
          </a:p>
          <a:p>
            <a:pPr indent="0" lvl="0" marL="0" rtl="0" algn="just">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Indicação de uso: lavar as feridas durante as trocas de curativos em qualquer das fases de cicatrização.</a:t>
            </a:r>
            <a:endParaRPr sz="1600">
              <a:solidFill>
                <a:schemeClr val="dk1"/>
              </a:solidFill>
              <a:latin typeface="Helvetica Neue"/>
              <a:ea typeface="Helvetica Neue"/>
              <a:cs typeface="Helvetica Neue"/>
              <a:sym typeface="Helvetica Neue"/>
            </a:endParaRPr>
          </a:p>
        </p:txBody>
      </p:sp>
      <p:sp>
        <p:nvSpPr>
          <p:cNvPr id="272" name="Google Shape;272;gcb1c67cbdb_0_25"/>
          <p:cNvSpPr txBox="1"/>
          <p:nvPr/>
        </p:nvSpPr>
        <p:spPr>
          <a:xfrm>
            <a:off x="616862" y="1302586"/>
            <a:ext cx="9860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16E32"/>
                </a:solidFill>
                <a:latin typeface="Helvetica Neue"/>
                <a:ea typeface="Helvetica Neue"/>
                <a:cs typeface="Helvetica Neue"/>
                <a:sym typeface="Helvetica Neue"/>
              </a:rPr>
              <a:t>10. RECURSOS TERAPÊUTICOS LOCAIS UTILIZADOS PELA ANTROPOSOFIA, DE ACORDO COM AS FASES DO TRATAMENTO</a:t>
            </a:r>
            <a:endParaRPr b="0" i="0" sz="2000" u="none" cap="none" strike="noStrike">
              <a:solidFill>
                <a:srgbClr val="316E32"/>
              </a:solidFill>
              <a:latin typeface="Arial"/>
              <a:ea typeface="Arial"/>
              <a:cs typeface="Arial"/>
              <a:sym typeface="Arial"/>
            </a:endParaRPr>
          </a:p>
        </p:txBody>
      </p:sp>
      <p:sp>
        <p:nvSpPr>
          <p:cNvPr id="273" name="Google Shape;273;gcb1c67cbdb_0_25"/>
          <p:cNvSpPr txBox="1"/>
          <p:nvPr/>
        </p:nvSpPr>
        <p:spPr>
          <a:xfrm>
            <a:off x="6710949" y="3898877"/>
            <a:ext cx="4490400" cy="1816200"/>
          </a:xfrm>
          <a:prstGeom prst="rect">
            <a:avLst/>
          </a:prstGeom>
          <a:noFill/>
          <a:ln>
            <a:noFill/>
          </a:ln>
        </p:spPr>
        <p:txBody>
          <a:bodyPr anchorCtr="0" anchor="b" bIns="45700" lIns="91425" spcFirstLastPara="1" rIns="91425" wrap="square" tIns="45700">
            <a:spAutoFit/>
          </a:bodyPr>
          <a:lstStyle/>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Pesquisas sobre a Calêndula, Camomila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e Alecrim podem ser encontradas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no E-Book de Plantas Medicinais com Potencialidades no Tratamento de Feridas - Aula 3.2 Unidade 3 - Etapa 2.</a:t>
            </a:r>
            <a:endParaRPr b="1" sz="1600">
              <a:solidFill>
                <a:schemeClr val="lt1"/>
              </a:solidFill>
              <a:latin typeface="Helvetica Neue"/>
              <a:ea typeface="Helvetica Neue"/>
              <a:cs typeface="Helvetica Neue"/>
              <a:sym typeface="Helvetica Neue"/>
            </a:endParaRPr>
          </a:p>
        </p:txBody>
      </p:sp>
      <p:pic>
        <p:nvPicPr>
          <p:cNvPr id="274" name="Google Shape;274;gcb1c67cbdb_0_25"/>
          <p:cNvPicPr preferRelativeResize="0"/>
          <p:nvPr/>
        </p:nvPicPr>
        <p:blipFill rotWithShape="1">
          <a:blip r:embed="rId4">
            <a:alphaModFix/>
          </a:blip>
          <a:srcRect b="0" l="0" r="0" t="0"/>
          <a:stretch/>
        </p:blipFill>
        <p:spPr>
          <a:xfrm>
            <a:off x="9933779" y="2803842"/>
            <a:ext cx="1032439" cy="10324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cb1c67cbdb_0_139"/>
          <p:cNvSpPr txBox="1"/>
          <p:nvPr/>
        </p:nvSpPr>
        <p:spPr>
          <a:xfrm>
            <a:off x="734350" y="2192625"/>
            <a:ext cx="7866600" cy="3663300"/>
          </a:xfrm>
          <a:prstGeom prst="rect">
            <a:avLst/>
          </a:prstGeom>
          <a:noFill/>
          <a:ln>
            <a:noFill/>
          </a:ln>
        </p:spPr>
        <p:txBody>
          <a:bodyPr anchorCtr="0" anchor="t" bIns="45700" lIns="91425" spcFirstLastPara="1" rIns="91425" wrap="square" tIns="45700">
            <a:spAutoFit/>
          </a:bodyPr>
          <a:lstStyle/>
          <a:p>
            <a:pPr indent="-285750" lvl="0" marL="285750" rtl="0" algn="l">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Pomada de Calendula officinalis L.</a:t>
            </a:r>
            <a:endParaRPr>
              <a:solidFill>
                <a:schemeClr val="dk1"/>
              </a:solidFill>
            </a:endParaRPr>
          </a:p>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Indicação de uso: aplicar sobre as feridas nas fases de granulação.</a:t>
            </a:r>
            <a:endParaRPr>
              <a:solidFill>
                <a:schemeClr val="dk1"/>
              </a:solidFill>
            </a:endParaRPr>
          </a:p>
          <a:p>
            <a:pPr indent="-285750" lvl="0" marL="285750" rtl="0" algn="l">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Compressas de Repolho</a:t>
            </a:r>
            <a:endParaRPr>
              <a:solidFill>
                <a:schemeClr val="dk1"/>
              </a:solidFill>
            </a:endParaRPr>
          </a:p>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Indicação de uso: aplicar “retalhos” de folhas de repolho sobre as feridas nas fases exudativas e necrotizantes. Trocar 2 a 3 vezes ao dia.</a:t>
            </a:r>
            <a:endParaRPr>
              <a:solidFill>
                <a:schemeClr val="dk1"/>
              </a:solidFill>
            </a:endParaRPr>
          </a:p>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Fonte: Medicina Interna – Malthias Girke, indicada nas Referências Bibliográficas.</a:t>
            </a:r>
            <a:endParaRPr sz="1600">
              <a:solidFill>
                <a:schemeClr val="dk1"/>
              </a:solidFill>
              <a:latin typeface="Helvetica Neue"/>
              <a:ea typeface="Helvetica Neue"/>
              <a:cs typeface="Helvetica Neue"/>
              <a:sym typeface="Helvetica Neue"/>
            </a:endParaRPr>
          </a:p>
          <a:p>
            <a:pPr indent="-285750" lvl="0" marL="285750" rtl="0" algn="l">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Mel</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Indicação de uso: aplicar pequena quantidade sobre as feridas em qualquer das fases. O paciente pode queixar dor.</a:t>
            </a:r>
            <a:endParaRPr>
              <a:solidFill>
                <a:schemeClr val="dk1"/>
              </a:solidFill>
            </a:endParaRPr>
          </a:p>
          <a:p>
            <a:pPr indent="0" lvl="0" marL="0" rtl="0" algn="l">
              <a:lnSpc>
                <a:spcPct val="150000"/>
              </a:lnSpc>
              <a:spcBef>
                <a:spcPts val="0"/>
              </a:spcBef>
              <a:spcAft>
                <a:spcPts val="0"/>
              </a:spcAft>
              <a:buNone/>
            </a:pPr>
            <a:r>
              <a:rPr lang="pt-BR" sz="1600">
                <a:solidFill>
                  <a:schemeClr val="dk1"/>
                </a:solidFill>
                <a:latin typeface="Helvetica Neue"/>
                <a:ea typeface="Helvetica Neue"/>
                <a:cs typeface="Helvetica Neue"/>
                <a:sym typeface="Helvetica Neue"/>
              </a:rPr>
              <a:t>Fonte: Medicina Interna – Malthias Girke, indicada nas Referências Bibliográficas.</a:t>
            </a:r>
            <a:endParaRPr sz="1600">
              <a:solidFill>
                <a:schemeClr val="dk1"/>
              </a:solidFill>
              <a:latin typeface="Helvetica Neue"/>
              <a:ea typeface="Helvetica Neue"/>
              <a:cs typeface="Helvetica Neue"/>
              <a:sym typeface="Helvetica Neue"/>
            </a:endParaRPr>
          </a:p>
        </p:txBody>
      </p:sp>
      <p:sp>
        <p:nvSpPr>
          <p:cNvPr id="281" name="Google Shape;281;gcb1c67cbdb_0_139"/>
          <p:cNvSpPr txBox="1"/>
          <p:nvPr/>
        </p:nvSpPr>
        <p:spPr>
          <a:xfrm>
            <a:off x="616862" y="1302586"/>
            <a:ext cx="9860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pt-BR" sz="2000" u="none" cap="none" strike="noStrike">
                <a:solidFill>
                  <a:srgbClr val="316E32"/>
                </a:solidFill>
                <a:latin typeface="Helvetica Neue"/>
                <a:ea typeface="Helvetica Neue"/>
                <a:cs typeface="Helvetica Neue"/>
                <a:sym typeface="Helvetica Neue"/>
              </a:rPr>
              <a:t>10. RECURSOS TERAPÊUTICOS LOCAIS UTILIZADOS PELA ANTROPOSOFIA, DE ACORDO COM AS FASES DO TRATAMENTO</a:t>
            </a:r>
            <a:endParaRPr b="0" i="0" sz="2000" u="none" cap="none" strike="noStrike">
              <a:solidFill>
                <a:srgbClr val="316E32"/>
              </a:solidFill>
              <a:latin typeface="Arial"/>
              <a:ea typeface="Arial"/>
              <a:cs typeface="Arial"/>
              <a:sym typeface="Arial"/>
            </a:endParaRPr>
          </a:p>
        </p:txBody>
      </p:sp>
      <p:pic>
        <p:nvPicPr>
          <p:cNvPr id="282" name="Google Shape;282;gcb1c67cbdb_0_139"/>
          <p:cNvPicPr preferRelativeResize="0"/>
          <p:nvPr/>
        </p:nvPicPr>
        <p:blipFill>
          <a:blip r:embed="rId3">
            <a:alphaModFix/>
          </a:blip>
          <a:stretch>
            <a:fillRect/>
          </a:stretch>
        </p:blipFill>
        <p:spPr>
          <a:xfrm>
            <a:off x="8996775" y="2192625"/>
            <a:ext cx="2438384" cy="3663301"/>
          </a:xfrm>
          <a:prstGeom prst="rect">
            <a:avLst/>
          </a:prstGeom>
          <a:noFill/>
          <a:ln>
            <a:noFill/>
          </a:ln>
        </p:spPr>
      </p:pic>
      <p:sp>
        <p:nvSpPr>
          <p:cNvPr id="283" name="Google Shape;283;gcb1c67cbdb_0_139"/>
          <p:cNvSpPr txBox="1"/>
          <p:nvPr/>
        </p:nvSpPr>
        <p:spPr>
          <a:xfrm>
            <a:off x="8633913" y="5855925"/>
            <a:ext cx="316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repolho</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a:solidFill>
                  <a:srgbClr val="191B26"/>
                </a:solidFill>
                <a:latin typeface="Helvetica Neue"/>
                <a:ea typeface="Helvetica Neue"/>
                <a:cs typeface="Helvetica Neue"/>
                <a:sym typeface="Helvetica Neue"/>
              </a:rPr>
              <a:t>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https://megapixel.click - betexion - photos for free</a:t>
            </a:r>
            <a:r>
              <a:rPr lang="pt-BR" sz="1200">
                <a:solidFill>
                  <a:srgbClr val="191B26"/>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cb1c67cbdb_0_29"/>
          <p:cNvSpPr txBox="1"/>
          <p:nvPr/>
        </p:nvSpPr>
        <p:spPr>
          <a:xfrm>
            <a:off x="689900" y="2164400"/>
            <a:ext cx="5141100" cy="4402200"/>
          </a:xfrm>
          <a:prstGeom prst="rect">
            <a:avLst/>
          </a:prstGeom>
          <a:noFill/>
          <a:ln>
            <a:noFill/>
          </a:ln>
        </p:spPr>
        <p:txBody>
          <a:bodyPr anchorCtr="0" anchor="t" bIns="45700" lIns="91425" spcFirstLastPara="1" rIns="91425" wrap="square" tIns="45700">
            <a:spAutoFit/>
          </a:bodyPr>
          <a:lstStyle/>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Tratamento clínico de base;</a:t>
            </a:r>
            <a:endParaRPr>
              <a:solidFill>
                <a:schemeClr val="dk1"/>
              </a:solidFill>
            </a:endParaRPr>
          </a:p>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Abordagem individualizada do caso;</a:t>
            </a:r>
            <a:endParaRPr>
              <a:solidFill>
                <a:schemeClr val="dk1"/>
              </a:solidFill>
            </a:endParaRPr>
          </a:p>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Utilização de terapias e recursos medicamentosos complementares que possam estimular os processos regenerativos e a vitalidade;</a:t>
            </a:r>
            <a:endParaRPr>
              <a:solidFill>
                <a:schemeClr val="dk1"/>
              </a:solidFill>
            </a:endParaRPr>
          </a:p>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Cuidado com a dimensão emocional;</a:t>
            </a:r>
            <a:endParaRPr>
              <a:solidFill>
                <a:schemeClr val="dk1"/>
              </a:solidFill>
            </a:endParaRPr>
          </a:p>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Manejo do estresse emocional por meio de meditações e atividades que possibilitem o desenvolvimento de resiliência;</a:t>
            </a:r>
            <a:endParaRPr>
              <a:solidFill>
                <a:schemeClr val="dk1"/>
              </a:solidFill>
            </a:endParaRPr>
          </a:p>
          <a:p>
            <a:pPr indent="-331999" lvl="0" marL="230399" rtl="0" algn="just">
              <a:lnSpc>
                <a:spcPct val="150000"/>
              </a:lnSpc>
              <a:spcBef>
                <a:spcPts val="0"/>
              </a:spcBef>
              <a:spcAft>
                <a:spcPts val="0"/>
              </a:spcAft>
              <a:buClr>
                <a:srgbClr val="316E32"/>
              </a:buClr>
              <a:buSzPts val="1600"/>
              <a:buFont typeface="Noto Sans Symbols"/>
              <a:buChar char="•"/>
            </a:pPr>
            <a:r>
              <a:rPr lang="pt-BR" sz="1600">
                <a:solidFill>
                  <a:schemeClr val="dk1"/>
                </a:solidFill>
                <a:latin typeface="Helvetica Neue"/>
                <a:ea typeface="Helvetica Neue"/>
                <a:cs typeface="Helvetica Neue"/>
                <a:sym typeface="Helvetica Neue"/>
              </a:rPr>
              <a:t>Estímulo ao autoconhecimento e autodesenvolvimento – a doença pode vista como uma oportunidade.</a:t>
            </a:r>
            <a:endParaRPr sz="1600">
              <a:solidFill>
                <a:schemeClr val="dk1"/>
              </a:solidFill>
              <a:latin typeface="Helvetica Neue"/>
              <a:ea typeface="Helvetica Neue"/>
              <a:cs typeface="Helvetica Neue"/>
              <a:sym typeface="Helvetica Neue"/>
            </a:endParaRPr>
          </a:p>
        </p:txBody>
      </p:sp>
      <p:sp>
        <p:nvSpPr>
          <p:cNvPr id="290" name="Google Shape;290;gcb1c67cbdb_0_29"/>
          <p:cNvSpPr txBox="1"/>
          <p:nvPr/>
        </p:nvSpPr>
        <p:spPr>
          <a:xfrm>
            <a:off x="629493" y="1304146"/>
            <a:ext cx="10255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316E32"/>
                </a:solidFill>
                <a:latin typeface="Helvetica Neue"/>
                <a:ea typeface="Helvetica Neue"/>
                <a:cs typeface="Helvetica Neue"/>
                <a:sym typeface="Helvetica Neue"/>
              </a:rPr>
              <a:t>11. SÍNTESE DO TRATAMENTO DAS FERIDAS NA VISÃO DA ANTROPOSOFIA APLICADA À SAÚDE</a:t>
            </a:r>
            <a:endParaRPr b="0" i="0" sz="2000" u="none" cap="none" strike="noStrike">
              <a:solidFill>
                <a:srgbClr val="316E32"/>
              </a:solidFill>
              <a:latin typeface="Arial"/>
              <a:ea typeface="Arial"/>
              <a:cs typeface="Arial"/>
              <a:sym typeface="Arial"/>
            </a:endParaRPr>
          </a:p>
        </p:txBody>
      </p:sp>
      <p:pic>
        <p:nvPicPr>
          <p:cNvPr id="291" name="Google Shape;291;gcb1c67cbdb_0_29"/>
          <p:cNvPicPr preferRelativeResize="0"/>
          <p:nvPr/>
        </p:nvPicPr>
        <p:blipFill rotWithShape="1">
          <a:blip r:embed="rId3">
            <a:alphaModFix/>
          </a:blip>
          <a:srcRect b="0" l="16822" r="4715" t="0"/>
          <a:stretch/>
        </p:blipFill>
        <p:spPr>
          <a:xfrm>
            <a:off x="6601250" y="2164400"/>
            <a:ext cx="5049398" cy="3730601"/>
          </a:xfrm>
          <a:prstGeom prst="rect">
            <a:avLst/>
          </a:prstGeom>
          <a:noFill/>
          <a:ln>
            <a:noFill/>
          </a:ln>
        </p:spPr>
      </p:pic>
      <p:sp>
        <p:nvSpPr>
          <p:cNvPr id="292" name="Google Shape;292;gcb1c67cbdb_0_29"/>
          <p:cNvSpPr txBox="1"/>
          <p:nvPr/>
        </p:nvSpPr>
        <p:spPr>
          <a:xfrm>
            <a:off x="7223850" y="5895000"/>
            <a:ext cx="442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Imagem: meditação</a:t>
            </a:r>
            <a:endParaRPr sz="1200">
              <a:solidFill>
                <a:srgbClr val="191B26"/>
              </a:solidFill>
              <a:latin typeface="Helvetica Neue"/>
              <a:ea typeface="Helvetica Neue"/>
              <a:cs typeface="Helvetica Neue"/>
              <a:sym typeface="Helvetica Neue"/>
            </a:endParaRPr>
          </a:p>
          <a:p>
            <a:pPr indent="0" lvl="0" marL="0" rtl="0" algn="ctr">
              <a:spcBef>
                <a:spcPts val="0"/>
              </a:spcBef>
              <a:spcAft>
                <a:spcPts val="0"/>
              </a:spcAft>
              <a:buNone/>
            </a:pPr>
            <a:r>
              <a:rPr lang="pt-BR" sz="1200">
                <a:solidFill>
                  <a:srgbClr val="191B26"/>
                </a:solidFill>
                <a:latin typeface="Helvetica Neue"/>
                <a:ea typeface="Helvetica Neue"/>
                <a:cs typeface="Helvetica Neue"/>
                <a:sym typeface="Helvetica Neue"/>
              </a:rPr>
              <a:t>Fonte: </a:t>
            </a:r>
            <a:r>
              <a:rPr lang="pt-BR" sz="1200">
                <a:solidFill>
                  <a:srgbClr val="000000"/>
                </a:solidFill>
                <a:latin typeface="Helvetica Neue"/>
                <a:ea typeface="Helvetica Neue"/>
                <a:cs typeface="Helvetica Neue"/>
                <a:sym typeface="Helvetica Neue"/>
              </a:rPr>
              <a:t>de </a:t>
            </a:r>
            <a:r>
              <a:rPr lang="pt-BR" sz="1200" u="sng">
                <a:solidFill>
                  <a:srgbClr val="191B26"/>
                </a:solidFill>
                <a:latin typeface="Helvetica Neue"/>
                <a:ea typeface="Helvetica Neue"/>
                <a:cs typeface="Helvetica Neue"/>
                <a:sym typeface="Helvetica Neue"/>
                <a:hlinkClick r:id="rId4">
                  <a:extLst>
                    <a:ext uri="{A12FA001-AC4F-418D-AE19-62706E023703}">
                      <ahyp:hlinkClr val="tx"/>
                    </a:ext>
                  </a:extLst>
                </a:hlinkClick>
              </a:rPr>
              <a:t>Free-Photos</a:t>
            </a:r>
            <a:r>
              <a:rPr lang="pt-BR" sz="1200">
                <a:solidFill>
                  <a:srgbClr val="000000"/>
                </a:solidFill>
                <a:latin typeface="Helvetica Neue"/>
                <a:ea typeface="Helvetica Neue"/>
                <a:cs typeface="Helvetica Neue"/>
                <a:sym typeface="Helvetica Neue"/>
              </a:rPr>
              <a:t> por </a:t>
            </a:r>
            <a:r>
              <a:rPr lang="pt-BR" sz="1200" u="sng">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lang="pt-BR" sz="1200">
                <a:solidFill>
                  <a:srgbClr val="000000"/>
                </a:solidFill>
                <a:highlight>
                  <a:srgbClr val="FFFFFF"/>
                </a:highlight>
                <a:latin typeface="Helvetica Neue"/>
                <a:ea typeface="Helvetica Neue"/>
                <a:cs typeface="Helvetica Neue"/>
                <a:sym typeface="Helvetica Neue"/>
              </a:rPr>
              <a:t> </a:t>
            </a:r>
            <a:r>
              <a:rPr lang="pt-BR" sz="1200">
                <a:solidFill>
                  <a:srgbClr val="191B26"/>
                </a:solidFill>
                <a:highlight>
                  <a:srgbClr val="FFFFFF"/>
                </a:highlight>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cb1c67cbdb_0_33"/>
          <p:cNvSpPr txBox="1"/>
          <p:nvPr/>
        </p:nvSpPr>
        <p:spPr>
          <a:xfrm>
            <a:off x="616862" y="1302586"/>
            <a:ext cx="9860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pt-BR" sz="2000">
                <a:solidFill>
                  <a:srgbClr val="316E32"/>
                </a:solidFill>
                <a:latin typeface="Helvetica Neue"/>
                <a:ea typeface="Helvetica Neue"/>
                <a:cs typeface="Helvetica Neue"/>
                <a:sym typeface="Helvetica Neue"/>
              </a:rPr>
              <a:t>12. CONSIDERAÇÕES FINAIS</a:t>
            </a:r>
            <a:endParaRPr sz="2000">
              <a:solidFill>
                <a:srgbClr val="316E32"/>
              </a:solidFill>
            </a:endParaRPr>
          </a:p>
        </p:txBody>
      </p:sp>
      <p:pic>
        <p:nvPicPr>
          <p:cNvPr id="299" name="Google Shape;299;gcb1c67cbdb_0_33"/>
          <p:cNvPicPr preferRelativeResize="0"/>
          <p:nvPr/>
        </p:nvPicPr>
        <p:blipFill rotWithShape="1">
          <a:blip r:embed="rId3">
            <a:alphaModFix/>
          </a:blip>
          <a:srcRect b="0" l="0" r="0" t="0"/>
          <a:stretch/>
        </p:blipFill>
        <p:spPr>
          <a:xfrm>
            <a:off x="5364996" y="1442088"/>
            <a:ext cx="5535105" cy="4906709"/>
          </a:xfrm>
          <a:prstGeom prst="rect">
            <a:avLst/>
          </a:prstGeom>
          <a:noFill/>
          <a:ln>
            <a:noFill/>
          </a:ln>
        </p:spPr>
      </p:pic>
      <p:sp>
        <p:nvSpPr>
          <p:cNvPr id="300" name="Google Shape;300;gcb1c67cbdb_0_33"/>
          <p:cNvSpPr txBox="1"/>
          <p:nvPr/>
        </p:nvSpPr>
        <p:spPr>
          <a:xfrm>
            <a:off x="641074" y="1973175"/>
            <a:ext cx="2997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Quadro Sintético </a:t>
            </a:r>
            <a:endParaRPr b="1" sz="2000">
              <a:solidFill>
                <a:srgbClr val="316E3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316E32"/>
                </a:solidFill>
                <a:latin typeface="Helvetica Neue"/>
                <a:ea typeface="Helvetica Neue"/>
                <a:cs typeface="Helvetica Neue"/>
                <a:sym typeface="Helvetica Neue"/>
              </a:rPr>
              <a:t>de Plantas Medicinais</a:t>
            </a:r>
            <a:endParaRPr b="1" sz="2000">
              <a:solidFill>
                <a:srgbClr val="316E32"/>
              </a:solidFill>
              <a:latin typeface="Helvetica Neue"/>
              <a:ea typeface="Helvetica Neue"/>
              <a:cs typeface="Helvetica Neue"/>
              <a:sym typeface="Helvetica Neue"/>
            </a:endParaRPr>
          </a:p>
        </p:txBody>
      </p:sp>
      <p:pic>
        <p:nvPicPr>
          <p:cNvPr id="301" name="Google Shape;301;gcb1c67cbdb_0_33"/>
          <p:cNvPicPr preferRelativeResize="0"/>
          <p:nvPr/>
        </p:nvPicPr>
        <p:blipFill rotWithShape="1">
          <a:blip r:embed="rId4">
            <a:alphaModFix/>
          </a:blip>
          <a:srcRect b="0" l="0" r="0" t="0"/>
          <a:stretch/>
        </p:blipFill>
        <p:spPr>
          <a:xfrm>
            <a:off x="11080197" y="5829677"/>
            <a:ext cx="519111" cy="519111"/>
          </a:xfrm>
          <a:prstGeom prst="rect">
            <a:avLst/>
          </a:prstGeom>
          <a:noFill/>
          <a:ln>
            <a:noFill/>
          </a:ln>
        </p:spPr>
      </p:pic>
      <p:pic>
        <p:nvPicPr>
          <p:cNvPr id="302" name="Google Shape;302;gcb1c67cbdb_0_33"/>
          <p:cNvPicPr preferRelativeResize="0"/>
          <p:nvPr/>
        </p:nvPicPr>
        <p:blipFill rotWithShape="1">
          <a:blip r:embed="rId5">
            <a:alphaModFix/>
          </a:blip>
          <a:srcRect b="0" l="0" r="0" t="0"/>
          <a:stretch/>
        </p:blipFill>
        <p:spPr>
          <a:xfrm>
            <a:off x="11080190" y="5177952"/>
            <a:ext cx="519114" cy="5191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grpSp>
        <p:nvGrpSpPr>
          <p:cNvPr id="40" name="Google Shape;40;gf5844f9d21_0_0"/>
          <p:cNvGrpSpPr/>
          <p:nvPr/>
        </p:nvGrpSpPr>
        <p:grpSpPr>
          <a:xfrm>
            <a:off x="1142420" y="3139446"/>
            <a:ext cx="5325646" cy="1354649"/>
            <a:chOff x="1066211" y="5015630"/>
            <a:chExt cx="5220198" cy="1354649"/>
          </a:xfrm>
        </p:grpSpPr>
        <p:pic>
          <p:nvPicPr>
            <p:cNvPr id="41" name="Google Shape;41;gf5844f9d21_0_0"/>
            <p:cNvPicPr preferRelativeResize="0"/>
            <p:nvPr/>
          </p:nvPicPr>
          <p:blipFill rotWithShape="1">
            <a:blip r:embed="rId3">
              <a:alphaModFix/>
            </a:blip>
            <a:srcRect b="0" l="0" r="0" t="0"/>
            <a:stretch/>
          </p:blipFill>
          <p:spPr>
            <a:xfrm>
              <a:off x="1066211" y="5015630"/>
              <a:ext cx="1679917" cy="1354649"/>
            </a:xfrm>
            <a:prstGeom prst="rect">
              <a:avLst/>
            </a:prstGeom>
            <a:noFill/>
            <a:ln>
              <a:noFill/>
            </a:ln>
          </p:spPr>
        </p:pic>
        <p:pic>
          <p:nvPicPr>
            <p:cNvPr id="42" name="Google Shape;42;gf5844f9d21_0_0"/>
            <p:cNvPicPr preferRelativeResize="0"/>
            <p:nvPr/>
          </p:nvPicPr>
          <p:blipFill rotWithShape="1">
            <a:blip r:embed="rId3">
              <a:alphaModFix/>
            </a:blip>
            <a:srcRect b="0" l="0" r="0" t="0"/>
            <a:stretch/>
          </p:blipFill>
          <p:spPr>
            <a:xfrm>
              <a:off x="2233506" y="5015630"/>
              <a:ext cx="1679917" cy="1354649"/>
            </a:xfrm>
            <a:prstGeom prst="rect">
              <a:avLst/>
            </a:prstGeom>
            <a:noFill/>
            <a:ln>
              <a:noFill/>
            </a:ln>
          </p:spPr>
        </p:pic>
        <p:pic>
          <p:nvPicPr>
            <p:cNvPr id="43" name="Google Shape;43;gf5844f9d21_0_0"/>
            <p:cNvPicPr preferRelativeResize="0"/>
            <p:nvPr/>
          </p:nvPicPr>
          <p:blipFill rotWithShape="1">
            <a:blip r:embed="rId3">
              <a:alphaModFix/>
            </a:blip>
            <a:srcRect b="0" l="0" r="0" t="0"/>
            <a:stretch/>
          </p:blipFill>
          <p:spPr>
            <a:xfrm>
              <a:off x="3412692" y="5015630"/>
              <a:ext cx="1679917" cy="1354649"/>
            </a:xfrm>
            <a:prstGeom prst="rect">
              <a:avLst/>
            </a:prstGeom>
            <a:noFill/>
            <a:ln>
              <a:noFill/>
            </a:ln>
          </p:spPr>
        </p:pic>
        <p:pic>
          <p:nvPicPr>
            <p:cNvPr id="44" name="Google Shape;44;gf5844f9d21_0_0"/>
            <p:cNvPicPr preferRelativeResize="0"/>
            <p:nvPr/>
          </p:nvPicPr>
          <p:blipFill rotWithShape="1">
            <a:blip r:embed="rId3">
              <a:alphaModFix/>
            </a:blip>
            <a:srcRect b="0" l="0" r="0" t="0"/>
            <a:stretch/>
          </p:blipFill>
          <p:spPr>
            <a:xfrm>
              <a:off x="4606492" y="5015630"/>
              <a:ext cx="1679917" cy="1354649"/>
            </a:xfrm>
            <a:prstGeom prst="rect">
              <a:avLst/>
            </a:prstGeom>
            <a:noFill/>
            <a:ln>
              <a:noFill/>
            </a:ln>
          </p:spPr>
        </p:pic>
      </p:grpSp>
      <p:pic>
        <p:nvPicPr>
          <p:cNvPr id="45" name="Google Shape;45;gf5844f9d21_0_0"/>
          <p:cNvPicPr preferRelativeResize="0"/>
          <p:nvPr/>
        </p:nvPicPr>
        <p:blipFill>
          <a:blip r:embed="rId4">
            <a:alphaModFix/>
          </a:blip>
          <a:stretch>
            <a:fillRect/>
          </a:stretch>
        </p:blipFill>
        <p:spPr>
          <a:xfrm>
            <a:off x="762425" y="3443002"/>
            <a:ext cx="808051" cy="808051"/>
          </a:xfrm>
          <a:prstGeom prst="rect">
            <a:avLst/>
          </a:prstGeom>
          <a:noFill/>
          <a:ln>
            <a:noFill/>
          </a:ln>
        </p:spPr>
      </p:pic>
      <p:sp>
        <p:nvSpPr>
          <p:cNvPr id="46" name="Google Shape;46;gf5844f9d21_0_0"/>
          <p:cNvSpPr txBox="1"/>
          <p:nvPr/>
        </p:nvSpPr>
        <p:spPr>
          <a:xfrm>
            <a:off x="697524" y="1690911"/>
            <a:ext cx="6332100" cy="107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120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Para esta aula não temos indicação de materiais a serem revistos. No entanto, apresentamos links com indicações de cursos já apresentados pelo AVASUS, conforme abaixo. Fiquem atentos!</a:t>
            </a:r>
            <a:endParaRPr sz="1600"/>
          </a:p>
        </p:txBody>
      </p:sp>
      <p:sp>
        <p:nvSpPr>
          <p:cNvPr id="47" name="Google Shape;47;gf5844f9d21_0_0">
            <a:hlinkClick r:id="rId5"/>
          </p:cNvPr>
          <p:cNvSpPr/>
          <p:nvPr/>
        </p:nvSpPr>
        <p:spPr>
          <a:xfrm>
            <a:off x="1711975" y="3604307"/>
            <a:ext cx="4363200" cy="55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Curso de introdução às PICS:  </a:t>
            </a:r>
            <a:r>
              <a:rPr b="1" i="0" lang="pt-BR" sz="1600" u="none" cap="none" strike="noStrike">
                <a:solidFill>
                  <a:schemeClr val="lt1"/>
                </a:solidFill>
                <a:latin typeface="Helvetica Neue"/>
                <a:ea typeface="Helvetica Neue"/>
                <a:cs typeface="Helvetica Neue"/>
                <a:sym typeface="Helvetica Neue"/>
                <a:extLst>
                  <a:ext uri="http://customooxmlschemas.google.com/">
                    <go:slidesCustomData xmlns:go="http://customooxmlschemas.google.com/" textRoundtripDataId="0"/>
                  </a:ext>
                </a:extLst>
              </a:rPr>
              <a:t>Ant</a:t>
            </a:r>
            <a:r>
              <a:rPr b="1" i="0" lang="pt-BR" sz="1600" u="none" cap="none" strike="noStrike">
                <a:solidFill>
                  <a:schemeClr val="lt1"/>
                </a:solidFill>
                <a:latin typeface="Helvetica Neue"/>
                <a:ea typeface="Helvetica Neue"/>
                <a:cs typeface="Helvetica Neue"/>
                <a:sym typeface="Helvetica Neue"/>
              </a:rPr>
              <a:t>roposofia Aplicada à Saúde (AVASUS)</a:t>
            </a:r>
            <a:endParaRPr b="1" i="0" sz="1600" u="none" cap="none" strike="noStrike">
              <a:solidFill>
                <a:srgbClr val="FFFF00"/>
              </a:solidFill>
              <a:latin typeface="Helvetica Neue"/>
              <a:ea typeface="Helvetica Neue"/>
              <a:cs typeface="Helvetica Neue"/>
              <a:sym typeface="Helvetica Neue"/>
            </a:endParaRPr>
          </a:p>
        </p:txBody>
      </p:sp>
      <p:sp>
        <p:nvSpPr>
          <p:cNvPr id="48" name="Google Shape;48;gf5844f9d21_0_0"/>
          <p:cNvSpPr txBox="1"/>
          <p:nvPr/>
        </p:nvSpPr>
        <p:spPr>
          <a:xfrm>
            <a:off x="576770" y="1322134"/>
            <a:ext cx="3845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pt-BR" sz="2000">
                <a:solidFill>
                  <a:srgbClr val="316E32"/>
                </a:solidFill>
                <a:latin typeface="Helvetica Neue"/>
                <a:ea typeface="Helvetica Neue"/>
                <a:cs typeface="Helvetica Neue"/>
                <a:sym typeface="Helvetica Neue"/>
              </a:rPr>
              <a:t>2. PRÉ-REQUISITOS</a:t>
            </a:r>
            <a:endParaRPr b="0" i="0" sz="2000" u="none" cap="none" strike="noStrike">
              <a:solidFill>
                <a:srgbClr val="316E32"/>
              </a:solidFill>
              <a:latin typeface="Arial"/>
              <a:ea typeface="Arial"/>
              <a:cs typeface="Arial"/>
              <a:sym typeface="Arial"/>
            </a:endParaRPr>
          </a:p>
        </p:txBody>
      </p:sp>
      <p:grpSp>
        <p:nvGrpSpPr>
          <p:cNvPr id="49" name="Google Shape;49;gf5844f9d21_0_0"/>
          <p:cNvGrpSpPr/>
          <p:nvPr/>
        </p:nvGrpSpPr>
        <p:grpSpPr>
          <a:xfrm>
            <a:off x="1142420" y="4846921"/>
            <a:ext cx="5325646" cy="1354649"/>
            <a:chOff x="1066211" y="5015630"/>
            <a:chExt cx="5220198" cy="1354649"/>
          </a:xfrm>
        </p:grpSpPr>
        <p:pic>
          <p:nvPicPr>
            <p:cNvPr id="50" name="Google Shape;50;gf5844f9d21_0_0"/>
            <p:cNvPicPr preferRelativeResize="0"/>
            <p:nvPr/>
          </p:nvPicPr>
          <p:blipFill rotWithShape="1">
            <a:blip r:embed="rId3">
              <a:alphaModFix/>
            </a:blip>
            <a:srcRect b="0" l="0" r="0" t="0"/>
            <a:stretch/>
          </p:blipFill>
          <p:spPr>
            <a:xfrm>
              <a:off x="1066211" y="5015630"/>
              <a:ext cx="1679917" cy="1354649"/>
            </a:xfrm>
            <a:prstGeom prst="rect">
              <a:avLst/>
            </a:prstGeom>
            <a:noFill/>
            <a:ln>
              <a:noFill/>
            </a:ln>
          </p:spPr>
        </p:pic>
        <p:pic>
          <p:nvPicPr>
            <p:cNvPr id="51" name="Google Shape;51;gf5844f9d21_0_0"/>
            <p:cNvPicPr preferRelativeResize="0"/>
            <p:nvPr/>
          </p:nvPicPr>
          <p:blipFill rotWithShape="1">
            <a:blip r:embed="rId3">
              <a:alphaModFix/>
            </a:blip>
            <a:srcRect b="0" l="0" r="0" t="0"/>
            <a:stretch/>
          </p:blipFill>
          <p:spPr>
            <a:xfrm>
              <a:off x="2233506" y="5015630"/>
              <a:ext cx="1679917" cy="1354649"/>
            </a:xfrm>
            <a:prstGeom prst="rect">
              <a:avLst/>
            </a:prstGeom>
            <a:noFill/>
            <a:ln>
              <a:noFill/>
            </a:ln>
          </p:spPr>
        </p:pic>
        <p:pic>
          <p:nvPicPr>
            <p:cNvPr id="52" name="Google Shape;52;gf5844f9d21_0_0"/>
            <p:cNvPicPr preferRelativeResize="0"/>
            <p:nvPr/>
          </p:nvPicPr>
          <p:blipFill rotWithShape="1">
            <a:blip r:embed="rId3">
              <a:alphaModFix/>
            </a:blip>
            <a:srcRect b="0" l="0" r="0" t="0"/>
            <a:stretch/>
          </p:blipFill>
          <p:spPr>
            <a:xfrm>
              <a:off x="3412692" y="5015630"/>
              <a:ext cx="1679917" cy="1354649"/>
            </a:xfrm>
            <a:prstGeom prst="rect">
              <a:avLst/>
            </a:prstGeom>
            <a:noFill/>
            <a:ln>
              <a:noFill/>
            </a:ln>
          </p:spPr>
        </p:pic>
        <p:pic>
          <p:nvPicPr>
            <p:cNvPr id="53" name="Google Shape;53;gf5844f9d21_0_0"/>
            <p:cNvPicPr preferRelativeResize="0"/>
            <p:nvPr/>
          </p:nvPicPr>
          <p:blipFill rotWithShape="1">
            <a:blip r:embed="rId3">
              <a:alphaModFix/>
            </a:blip>
            <a:srcRect b="0" l="0" r="0" t="0"/>
            <a:stretch/>
          </p:blipFill>
          <p:spPr>
            <a:xfrm>
              <a:off x="4606492" y="5015630"/>
              <a:ext cx="1679917" cy="1354649"/>
            </a:xfrm>
            <a:prstGeom prst="rect">
              <a:avLst/>
            </a:prstGeom>
            <a:noFill/>
            <a:ln>
              <a:noFill/>
            </a:ln>
          </p:spPr>
        </p:pic>
      </p:grpSp>
      <p:sp>
        <p:nvSpPr>
          <p:cNvPr id="54" name="Google Shape;54;gf5844f9d21_0_0"/>
          <p:cNvSpPr/>
          <p:nvPr/>
        </p:nvSpPr>
        <p:spPr>
          <a:xfrm>
            <a:off x="1711975" y="5168747"/>
            <a:ext cx="43632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pt-BR" sz="1600">
                <a:solidFill>
                  <a:schemeClr val="lt1"/>
                </a:solidFill>
                <a:latin typeface="Helvetica Neue"/>
                <a:ea typeface="Helvetica Neue"/>
                <a:cs typeface="Helvetica Neue"/>
                <a:sym typeface="Helvetica Neue"/>
              </a:rPr>
              <a:t>Saiba mais sobre Antroposofia:</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i="0" lang="pt-BR" sz="1600" u="sng" cap="none" strike="noStrike">
                <a:solidFill>
                  <a:srgbClr val="FFFF00"/>
                </a:solidFill>
                <a:latin typeface="Helvetica Neue"/>
                <a:ea typeface="Helvetica Neue"/>
                <a:cs typeface="Helvetica Neue"/>
                <a:sym typeface="Helvetica Neue"/>
                <a:hlinkClick r:id="rId6">
                  <a:extLst>
                    <a:ext uri="{A12FA001-AC4F-418D-AE19-62706E023703}">
                      <ahyp:hlinkClr val="tx"/>
                    </a:ext>
                  </a:extLst>
                </a:hlinkClick>
              </a:rPr>
              <a:t>http://abmanacional.com.br/</a:t>
            </a:r>
            <a:endParaRPr b="1" i="0" sz="1600" u="none" cap="none" strike="noStrike">
              <a:solidFill>
                <a:srgbClr val="FFFF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i="0" lang="pt-BR" sz="1600" u="sng" cap="none" strike="noStrike">
                <a:solidFill>
                  <a:srgbClr val="FFFF00"/>
                </a:solidFill>
                <a:latin typeface="Helvetica Neue"/>
                <a:ea typeface="Helvetica Neue"/>
                <a:cs typeface="Helvetica Neue"/>
                <a:sym typeface="Helvetica Neue"/>
                <a:hlinkClick r:id="rId7">
                  <a:extLst>
                    <a:ext uri="{A12FA001-AC4F-418D-AE19-62706E023703}">
                      <ahyp:hlinkClr val="tx"/>
                    </a:ext>
                  </a:extLst>
                </a:hlinkClick>
              </a:rPr>
              <a:t>http://www.sab.org.br/portal/</a:t>
            </a:r>
            <a:endParaRPr b="1" i="0" sz="1600" u="none" cap="none" strike="noStrike">
              <a:solidFill>
                <a:srgbClr val="FFFF00"/>
              </a:solidFill>
              <a:latin typeface="Helvetica Neue"/>
              <a:ea typeface="Helvetica Neue"/>
              <a:cs typeface="Helvetica Neue"/>
              <a:sym typeface="Helvetica Neue"/>
            </a:endParaRPr>
          </a:p>
        </p:txBody>
      </p:sp>
      <p:pic>
        <p:nvPicPr>
          <p:cNvPr id="55" name="Google Shape;55;gf5844f9d21_0_0"/>
          <p:cNvPicPr preferRelativeResize="0"/>
          <p:nvPr/>
        </p:nvPicPr>
        <p:blipFill rotWithShape="1">
          <a:blip r:embed="rId8">
            <a:alphaModFix/>
          </a:blip>
          <a:srcRect b="0" l="0" r="0" t="0"/>
          <a:stretch/>
        </p:blipFill>
        <p:spPr>
          <a:xfrm>
            <a:off x="722965" y="5168663"/>
            <a:ext cx="808071" cy="8080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gcb1c67cbdb_0_135"/>
          <p:cNvPicPr preferRelativeResize="0"/>
          <p:nvPr/>
        </p:nvPicPr>
        <p:blipFill rotWithShape="1">
          <a:blip r:embed="rId3">
            <a:alphaModFix/>
          </a:blip>
          <a:srcRect b="0" l="0" r="0" t="0"/>
          <a:stretch/>
        </p:blipFill>
        <p:spPr>
          <a:xfrm>
            <a:off x="312101" y="2433709"/>
            <a:ext cx="5525470" cy="4508800"/>
          </a:xfrm>
          <a:prstGeom prst="rect">
            <a:avLst/>
          </a:prstGeom>
          <a:noFill/>
          <a:ln>
            <a:noFill/>
          </a:ln>
        </p:spPr>
      </p:pic>
      <p:sp>
        <p:nvSpPr>
          <p:cNvPr id="309" name="Google Shape;309;gcb1c67cbdb_0_135"/>
          <p:cNvSpPr txBox="1"/>
          <p:nvPr/>
        </p:nvSpPr>
        <p:spPr>
          <a:xfrm>
            <a:off x="6122750" y="2270975"/>
            <a:ext cx="5405400" cy="3294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100"/>
              <a:buFont typeface="Arial"/>
              <a:buNone/>
            </a:pPr>
            <a:r>
              <a:rPr b="0" i="0" lang="pt-BR" sz="1600" u="none" cap="none" strike="noStrike">
                <a:solidFill>
                  <a:schemeClr val="dk1"/>
                </a:solidFill>
                <a:latin typeface="Helvetica Neue"/>
                <a:ea typeface="Helvetica Neue"/>
                <a:cs typeface="Helvetica Neue"/>
                <a:sym typeface="Helvetica Neue"/>
                <a:extLst>
                  <a:ext uri="http://customooxmlschemas.google.com/">
                    <go:slidesCustomData xmlns:go="http://customooxmlschemas.google.com/" textRoundtripDataId="3"/>
                  </a:ext>
                </a:extLst>
              </a:rPr>
              <a:t>Caro(a) cursista,</a:t>
            </a: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1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100"/>
              <a:buFont typeface="Arial"/>
              <a:buNone/>
            </a:pPr>
            <a:r>
              <a:rPr b="0" i="0" lang="pt-BR" sz="1600" u="none" cap="none" strike="noStrike">
                <a:solidFill>
                  <a:schemeClr val="dk1"/>
                </a:solidFill>
                <a:latin typeface="Helvetica Neue"/>
                <a:ea typeface="Helvetica Neue"/>
                <a:cs typeface="Helvetica Neue"/>
                <a:sym typeface="Helvetica Neue"/>
              </a:rPr>
              <a:t>Chegou o momento de avaliar e colocar em prática os seus conhecimentos nesta unidade. Acesse ao Questionário de avaliação e ao Fórum de debates clicando nos ícones </a:t>
            </a:r>
            <a:r>
              <a:rPr lang="pt-BR" sz="1600">
                <a:solidFill>
                  <a:schemeClr val="dk1"/>
                </a:solidFill>
                <a:latin typeface="Helvetica Neue"/>
                <a:ea typeface="Helvetica Neue"/>
                <a:cs typeface="Helvetica Neue"/>
                <a:sym typeface="Helvetica Neue"/>
              </a:rPr>
              <a:t>abaixo.</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1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chemeClr val="dk1"/>
              </a:buClr>
              <a:buSzPts val="1100"/>
              <a:buFont typeface="Arial"/>
              <a:buNone/>
            </a:pPr>
            <a:r>
              <a:rPr b="0" i="0" lang="pt-BR" sz="1600" u="none" cap="none" strike="noStrike">
                <a:solidFill>
                  <a:schemeClr val="dk1"/>
                </a:solidFill>
                <a:latin typeface="Helvetica Neue"/>
                <a:ea typeface="Helvetica Neue"/>
                <a:cs typeface="Helvetica Neue"/>
                <a:sym typeface="Helvetica Neue"/>
              </a:rPr>
              <a:t>Participe! Isso sedimentará ainda mais a sua aprendizagem. </a:t>
            </a:r>
            <a:endParaRPr b="0" i="0" sz="1600" u="none" cap="none" strike="noStrike">
              <a:solidFill>
                <a:schemeClr val="dk1"/>
              </a:solidFill>
              <a:latin typeface="Helvetica Neue"/>
              <a:ea typeface="Helvetica Neue"/>
              <a:cs typeface="Helvetica Neue"/>
              <a:sym typeface="Helvetica Neue"/>
            </a:endParaRPr>
          </a:p>
        </p:txBody>
      </p:sp>
      <p:pic>
        <p:nvPicPr>
          <p:cNvPr id="310" name="Google Shape;310;gcb1c67cbdb_0_135"/>
          <p:cNvPicPr preferRelativeResize="0"/>
          <p:nvPr/>
        </p:nvPicPr>
        <p:blipFill rotWithShape="1">
          <a:blip r:embed="rId4">
            <a:alphaModFix/>
          </a:blip>
          <a:srcRect b="0" l="0" r="0" t="0"/>
          <a:stretch/>
        </p:blipFill>
        <p:spPr>
          <a:xfrm>
            <a:off x="3117623" y="1376483"/>
            <a:ext cx="2754828" cy="798169"/>
          </a:xfrm>
          <a:prstGeom prst="rect">
            <a:avLst/>
          </a:prstGeom>
          <a:noFill/>
          <a:ln>
            <a:noFill/>
          </a:ln>
        </p:spPr>
      </p:pic>
      <p:pic>
        <p:nvPicPr>
          <p:cNvPr id="311" name="Google Shape;311;gcb1c67cbdb_0_135"/>
          <p:cNvPicPr preferRelativeResize="0"/>
          <p:nvPr/>
        </p:nvPicPr>
        <p:blipFill rotWithShape="1">
          <a:blip r:embed="rId5">
            <a:alphaModFix/>
          </a:blip>
          <a:srcRect b="0" l="0" r="0" t="0"/>
          <a:stretch/>
        </p:blipFill>
        <p:spPr>
          <a:xfrm>
            <a:off x="397012" y="1376476"/>
            <a:ext cx="2241716" cy="7981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cb1c67cbdb_0_131"/>
          <p:cNvSpPr txBox="1"/>
          <p:nvPr/>
        </p:nvSpPr>
        <p:spPr>
          <a:xfrm>
            <a:off x="709288" y="1867388"/>
            <a:ext cx="10800000" cy="443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BENEVIDES, I.. </a:t>
            </a:r>
            <a:r>
              <a:rPr b="1" i="0" lang="pt-BR" sz="1400" u="none" cap="none" strike="noStrike">
                <a:solidFill>
                  <a:schemeClr val="dk1"/>
                </a:solidFill>
                <a:latin typeface="Helvetica Neue"/>
                <a:ea typeface="Helvetica Neue"/>
                <a:cs typeface="Helvetica Neue"/>
                <a:sym typeface="Helvetica Neue"/>
              </a:rPr>
              <a:t>Medicina e terapias antroposóficas em 12 anos da Política Nacional de Práticas Integrativas e Complementares</a:t>
            </a:r>
            <a:r>
              <a:rPr b="0" i="0" lang="pt-BR" sz="1400" u="none" cap="none" strike="noStrike">
                <a:solidFill>
                  <a:schemeClr val="dk1"/>
                </a:solidFill>
                <a:latin typeface="Helvetica Neue"/>
                <a:ea typeface="Helvetica Neue"/>
                <a:cs typeface="Helvetica Neue"/>
                <a:sym typeface="Helvetica Neue"/>
              </a:rPr>
              <a:t>: Conceitos, normativas e resultados. Arte Médica Ampliada, 2018, Vol 38 (1):30-4.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BOTT V. </a:t>
            </a:r>
            <a:r>
              <a:rPr b="1" i="0" lang="pt-BR" sz="1400" u="none" cap="none" strike="noStrike">
                <a:solidFill>
                  <a:schemeClr val="dk1"/>
                </a:solidFill>
                <a:latin typeface="Helvetica Neue"/>
                <a:ea typeface="Helvetica Neue"/>
                <a:cs typeface="Helvetica Neue"/>
                <a:sym typeface="Helvetica Neue"/>
              </a:rPr>
              <a:t>Medicina Ampliada</a:t>
            </a:r>
            <a:r>
              <a:rPr b="0" i="0" lang="pt-BR" sz="1400" u="none" cap="none" strike="noStrike">
                <a:solidFill>
                  <a:schemeClr val="dk1"/>
                </a:solidFill>
                <a:latin typeface="Helvetica Neue"/>
                <a:ea typeface="Helvetica Neue"/>
                <a:cs typeface="Helvetica Neue"/>
                <a:sym typeface="Helvetica Neue"/>
              </a:rPr>
              <a:t>. Princípios da Antroposofia nos cuidados integrativos em saúde. São Paulo: Editora AAER/Ad Verbum, 2018.</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GIRKE M. </a:t>
            </a:r>
            <a:r>
              <a:rPr b="1" i="0" lang="pt-BR" sz="1400" u="none" cap="none" strike="noStrike">
                <a:solidFill>
                  <a:schemeClr val="dk1"/>
                </a:solidFill>
                <a:latin typeface="Helvetica Neue"/>
                <a:ea typeface="Helvetica Neue"/>
                <a:cs typeface="Helvetica Neue"/>
                <a:sym typeface="Helvetica Neue"/>
              </a:rPr>
              <a:t>Medicina Interna</a:t>
            </a:r>
            <a:r>
              <a:rPr b="0" i="0" lang="pt-BR" sz="1400" u="none" cap="none" strike="noStrike">
                <a:solidFill>
                  <a:schemeClr val="dk1"/>
                </a:solidFill>
                <a:latin typeface="Helvetica Neue"/>
                <a:ea typeface="Helvetica Neue"/>
                <a:cs typeface="Helvetica Neue"/>
                <a:sym typeface="Helvetica Neue"/>
              </a:rPr>
              <a:t>. Fundamentos e conceitos terapêuticos da Medicina Antroposófica. São Paulo: Editora João de Barro,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GOEBEL W. E GLÖECKER M. </a:t>
            </a:r>
            <a:r>
              <a:rPr b="1" i="0" lang="pt-BR" sz="1400" u="none" cap="none" strike="noStrike">
                <a:solidFill>
                  <a:schemeClr val="dk1"/>
                </a:solidFill>
                <a:latin typeface="Helvetica Neue"/>
                <a:ea typeface="Helvetica Neue"/>
                <a:cs typeface="Helvetica Neue"/>
                <a:sym typeface="Helvetica Neue"/>
              </a:rPr>
              <a:t>Consultório Pediátrico</a:t>
            </a:r>
            <a:r>
              <a:rPr b="0" i="0" lang="pt-BR" sz="1400" u="none" cap="none" strike="noStrike">
                <a:solidFill>
                  <a:schemeClr val="dk1"/>
                </a:solidFill>
                <a:latin typeface="Helvetica Neue"/>
                <a:ea typeface="Helvetica Neue"/>
                <a:cs typeface="Helvetica Neue"/>
                <a:sym typeface="Helvetica Neue"/>
              </a:rPr>
              <a:t>: um conselheiro médico pedagógico. São Paulo: Editora Antroposófica, 2016.</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KIENLE G.S., ALBONICO H.-U., BAARS E., HAMRE H.J., ZIMMERMANN P., KIENE H. </a:t>
            </a:r>
            <a:r>
              <a:rPr b="1" i="0" lang="pt-BR" sz="1400" u="none" cap="none" strike="noStrike">
                <a:solidFill>
                  <a:schemeClr val="dk1"/>
                </a:solidFill>
                <a:latin typeface="Helvetica Neue"/>
                <a:ea typeface="Helvetica Neue"/>
                <a:cs typeface="Helvetica Neue"/>
                <a:sym typeface="Helvetica Neue"/>
              </a:rPr>
              <a:t>Medicina antroposófica</a:t>
            </a:r>
            <a:r>
              <a:rPr b="0" i="0" lang="pt-BR" sz="1400" u="none" cap="none" strike="noStrike">
                <a:solidFill>
                  <a:schemeClr val="dk1"/>
                </a:solidFill>
                <a:latin typeface="Helvetica Neue"/>
                <a:ea typeface="Helvetica Neue"/>
                <a:cs typeface="Helvetica Neue"/>
                <a:sym typeface="Helvetica Neue"/>
              </a:rPr>
              <a:t>: um sistema de medicina integrativa originado na Europa. Arte Médica Ampliada, 2018, Vol 38 (1):05-29.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LUZ M.T., AFONSO V.W. (Org.) </a:t>
            </a:r>
            <a:r>
              <a:rPr b="1" i="0" lang="pt-BR" sz="1400" u="none" cap="none" strike="noStrike">
                <a:solidFill>
                  <a:schemeClr val="dk1"/>
                </a:solidFill>
                <a:latin typeface="Helvetica Neue"/>
                <a:ea typeface="Helvetica Neue"/>
                <a:cs typeface="Helvetica Neue"/>
                <a:sym typeface="Helvetica Neue"/>
              </a:rPr>
              <a:t>Medicina Antroposófica como Racionalidade Médica e prática integral de cuidado à saúde</a:t>
            </a:r>
            <a:r>
              <a:rPr b="0" i="0" lang="pt-BR" sz="1400" u="none" cap="none" strike="noStrike">
                <a:solidFill>
                  <a:schemeClr val="dk1"/>
                </a:solidFill>
                <a:latin typeface="Helvetica Neue"/>
                <a:ea typeface="Helvetica Neue"/>
                <a:cs typeface="Helvetica Neue"/>
                <a:sym typeface="Helvetica Neue"/>
              </a:rPr>
              <a:t>. Juiz de Fora, Juiz de Fora: UFJF; 2014, 195 p.</a:t>
            </a:r>
            <a:endParaRPr/>
          </a:p>
          <a:p>
            <a:pPr indent="0" lvl="0" marL="0" marR="0" rtl="0" algn="l">
              <a:lnSpc>
                <a:spcPct val="100000"/>
              </a:lnSpc>
              <a:spcBef>
                <a:spcPts val="2000"/>
              </a:spcBef>
              <a:spcAft>
                <a:spcPts val="1000"/>
              </a:spcAft>
              <a:buNone/>
            </a:pPr>
            <a:r>
              <a:rPr b="1" i="0" lang="pt-BR" sz="1400" u="none" cap="none" strike="noStrike">
                <a:solidFill>
                  <a:schemeClr val="dk1"/>
                </a:solidFill>
                <a:latin typeface="Helvetica Neue"/>
                <a:ea typeface="Helvetica Neue"/>
                <a:cs typeface="Helvetica Neue"/>
                <a:sym typeface="Helvetica Neue"/>
              </a:rPr>
              <a:t>Vademecum de Aplicaciones externas en la Enfermería Antroposofica</a:t>
            </a:r>
            <a:r>
              <a:rPr b="0" i="0" lang="pt-BR" sz="1400" u="none" cap="none" strike="noStrike">
                <a:solidFill>
                  <a:schemeClr val="dk1"/>
                </a:solidFill>
                <a:latin typeface="Helvetica Neue"/>
                <a:ea typeface="Helvetica Neue"/>
                <a:cs typeface="Helvetica Neue"/>
                <a:sym typeface="Helvetica Neue"/>
              </a:rPr>
              <a:t>. Acesso libre: http://www.pflege-vademecum.de/anwendungsformen.php</a:t>
            </a:r>
            <a:endParaRPr b="0" i="0" sz="1400" u="none" cap="none" strike="noStrike">
              <a:solidFill>
                <a:schemeClr val="dk1"/>
              </a:solidFill>
              <a:latin typeface="Helvetica Neue"/>
              <a:ea typeface="Helvetica Neue"/>
              <a:cs typeface="Helvetica Neue"/>
              <a:sym typeface="Helvetica Neue"/>
            </a:endParaRPr>
          </a:p>
        </p:txBody>
      </p:sp>
      <p:sp>
        <p:nvSpPr>
          <p:cNvPr id="318" name="Google Shape;318;gcb1c67cbdb_0_131"/>
          <p:cNvSpPr txBox="1"/>
          <p:nvPr/>
        </p:nvSpPr>
        <p:spPr>
          <a:xfrm>
            <a:off x="596994" y="1334971"/>
            <a:ext cx="10266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12. REFERÊNCIAS BIBLIOGRÁFICAS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0"/>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324" name="Google Shape;324;p10"/>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325" name="Google Shape;325;p10"/>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1"/>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331" name="Google Shape;331;p11"/>
          <p:cNvSpPr/>
          <p:nvPr/>
        </p:nvSpPr>
        <p:spPr>
          <a:xfrm>
            <a:off x="8305802" y="720008"/>
            <a:ext cx="3186156" cy="25853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xxxxxxxxxxxxxxx</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332" name="Google Shape;332;p11"/>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333" name="Google Shape;333;p11"/>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334" name="Google Shape;334;p11"/>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6"/>
          <p:cNvSpPr txBox="1"/>
          <p:nvPr/>
        </p:nvSpPr>
        <p:spPr>
          <a:xfrm>
            <a:off x="646044" y="1767219"/>
            <a:ext cx="6475200" cy="4771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rPr>
              <a:t>Prezado(a) participante, </a:t>
            </a:r>
            <a:endParaRPr>
              <a:solidFill>
                <a:schemeClr val="dk1"/>
              </a:solidFill>
            </a:endParaRPr>
          </a:p>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rPr>
              <a:t>Seja bem-vindo(a) à última aula da Unidade 4.</a:t>
            </a:r>
            <a:endParaRPr>
              <a:solidFill>
                <a:schemeClr val="dk1"/>
              </a:solidFill>
            </a:endParaRPr>
          </a:p>
          <a:p>
            <a:pPr indent="0" lvl="0" marL="0" rtl="0" algn="just">
              <a:lnSpc>
                <a:spcPct val="150000"/>
              </a:lnSpc>
              <a:spcBef>
                <a:spcPts val="0"/>
              </a:spcBef>
              <a:spcAft>
                <a:spcPts val="0"/>
              </a:spcAft>
              <a:buClr>
                <a:schemeClr val="dk1"/>
              </a:buClr>
              <a:buSzPts val="1600"/>
              <a:buFont typeface="Arial"/>
              <a:buNone/>
            </a:pPr>
            <a:r>
              <a:t/>
            </a:r>
            <a:endParaRPr sz="1600">
              <a:solidFill>
                <a:schemeClr val="dk1"/>
              </a:solidFill>
            </a:endParaRPr>
          </a:p>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rPr>
              <a:t>A Antroposofia Aplicada à Saúde é uma das abordagens contempladas na  Política Nacional de Práticas Integrativas e Complementares – PNPIC desde a sua publicação em 2006. Trata-se de um sistema médico terapêutico integrativo e complementar, de caráter multiprofissional, originalmente desenvolvido na Europa, no início do século XX, atualmente presente em um grande número de países. Ela está fundamentada tanto nos referenciais científicos quanto na imagem do ser humano e da natureza propostos pela Antroposofia, um sistema de conhecimento constituído pelo filósofo austríaco Rudolf Steiner (1861-1925).</a:t>
            </a:r>
            <a:endParaRPr sz="1600"/>
          </a:p>
        </p:txBody>
      </p:sp>
      <p:sp>
        <p:nvSpPr>
          <p:cNvPr id="61" name="Google Shape;61;p6"/>
          <p:cNvSpPr txBox="1"/>
          <p:nvPr/>
        </p:nvSpPr>
        <p:spPr>
          <a:xfrm>
            <a:off x="646044" y="1307458"/>
            <a:ext cx="4907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3. BOAS-VINDAS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7"/>
          <p:cNvSpPr txBox="1"/>
          <p:nvPr/>
        </p:nvSpPr>
        <p:spPr>
          <a:xfrm>
            <a:off x="646044" y="1707527"/>
            <a:ext cx="6677100" cy="4771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rPr>
              <a:t>Essa prática integrativa é oferecida em algumas universidades estaduais e federais, bem como no Sistema Único de Saúde – SUS, sendo oferecida em alguns municípios brasileiros e no Distrito Federal.  Em Minas Gerais, destacam-se as cidades de Belo Horizonte, Juiz de Fora, Matias Barbosa e São João Del Rei. No município de São Paulo, ações de assistência, pesquisa e ensino são desenvolvidas na UNIFESP, por meio do  Núcleo de Medicina Antroposófica. Também na Universidade de São Paulo – USP, está contemplada como uma das disciplinas oferecidas no projeto de Pediatria Integrativa do Hospital da Criança. A Associação Comunitária Monte Azul disponibiliza campo de estágio para profissionais do SUS em seu ambulatório, na região sul do município e a Faculdade de Medicina da UNESP Botucatu concede uma disciplina optativa para a graduação.</a:t>
            </a:r>
            <a:r>
              <a:rPr lang="pt-BR">
                <a:solidFill>
                  <a:schemeClr val="dk1"/>
                </a:solidFill>
              </a:rPr>
              <a:t> </a:t>
            </a:r>
            <a:r>
              <a:rPr lang="pt-BR" sz="1600">
                <a:solidFill>
                  <a:schemeClr val="dk1"/>
                </a:solidFill>
              </a:rPr>
              <a:t>Boa aula!</a:t>
            </a:r>
            <a:endParaRPr b="0" i="0" sz="1600" u="none" cap="none" strike="noStrike">
              <a:solidFill>
                <a:srgbClr val="000000"/>
              </a:solidFill>
              <a:latin typeface="Arial"/>
              <a:ea typeface="Arial"/>
              <a:cs typeface="Arial"/>
              <a:sym typeface="Arial"/>
            </a:endParaRPr>
          </a:p>
        </p:txBody>
      </p:sp>
      <p:sp>
        <p:nvSpPr>
          <p:cNvPr id="67" name="Google Shape;67;p7"/>
          <p:cNvSpPr txBox="1"/>
          <p:nvPr/>
        </p:nvSpPr>
        <p:spPr>
          <a:xfrm>
            <a:off x="646044" y="1307458"/>
            <a:ext cx="490732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3. BOAS-VINDAS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ge083614ab9_0_41"/>
          <p:cNvPicPr preferRelativeResize="0"/>
          <p:nvPr/>
        </p:nvPicPr>
        <p:blipFill rotWithShape="1">
          <a:blip r:embed="rId3">
            <a:alphaModFix/>
          </a:blip>
          <a:srcRect b="0" l="0" r="0" t="0"/>
          <a:stretch/>
        </p:blipFill>
        <p:spPr>
          <a:xfrm>
            <a:off x="2852398" y="4717858"/>
            <a:ext cx="666888" cy="694675"/>
          </a:xfrm>
          <a:prstGeom prst="rect">
            <a:avLst/>
          </a:prstGeom>
          <a:noFill/>
          <a:ln>
            <a:noFill/>
          </a:ln>
        </p:spPr>
      </p:pic>
      <p:pic>
        <p:nvPicPr>
          <p:cNvPr id="74" name="Google Shape;74;ge083614ab9_0_41"/>
          <p:cNvPicPr preferRelativeResize="0"/>
          <p:nvPr/>
        </p:nvPicPr>
        <p:blipFill rotWithShape="1">
          <a:blip r:embed="rId4">
            <a:alphaModFix/>
          </a:blip>
          <a:srcRect b="0" l="0" r="0" t="0"/>
          <a:stretch/>
        </p:blipFill>
        <p:spPr>
          <a:xfrm>
            <a:off x="1847402" y="3757907"/>
            <a:ext cx="1639840" cy="831803"/>
          </a:xfrm>
          <a:prstGeom prst="rect">
            <a:avLst/>
          </a:prstGeom>
          <a:noFill/>
          <a:ln>
            <a:noFill/>
          </a:ln>
        </p:spPr>
      </p:pic>
      <p:sp>
        <p:nvSpPr>
          <p:cNvPr id="75" name="Google Shape;75;ge083614ab9_0_41"/>
          <p:cNvSpPr txBox="1"/>
          <p:nvPr/>
        </p:nvSpPr>
        <p:spPr>
          <a:xfrm>
            <a:off x="600623" y="1330450"/>
            <a:ext cx="9420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4. LINHA DO TEMPO DA ANTROPOSOFIA APLI</a:t>
            </a:r>
            <a:r>
              <a:rPr b="1" lang="pt-BR" sz="2000">
                <a:solidFill>
                  <a:srgbClr val="316E32"/>
                </a:solidFill>
                <a:latin typeface="Helvetica Neue"/>
                <a:ea typeface="Helvetica Neue"/>
                <a:cs typeface="Helvetica Neue"/>
                <a:sym typeface="Helvetica Neue"/>
              </a:rPr>
              <a:t>CADA À </a:t>
            </a:r>
            <a:r>
              <a:rPr b="1" lang="pt-BR" sz="2000">
                <a:solidFill>
                  <a:srgbClr val="316E32"/>
                </a:solidFill>
                <a:latin typeface="Helvetica Neue"/>
                <a:ea typeface="Helvetica Neue"/>
                <a:cs typeface="Helvetica Neue"/>
                <a:sym typeface="Helvetica Neue"/>
              </a:rPr>
              <a:t>SAÚDE</a:t>
            </a:r>
            <a:endParaRPr b="0" i="0" sz="2000" u="none" cap="none" strike="noStrike">
              <a:solidFill>
                <a:srgbClr val="316E32"/>
              </a:solidFill>
              <a:latin typeface="Arial"/>
              <a:ea typeface="Arial"/>
              <a:cs typeface="Arial"/>
              <a:sym typeface="Arial"/>
            </a:endParaRPr>
          </a:p>
        </p:txBody>
      </p:sp>
      <p:pic>
        <p:nvPicPr>
          <p:cNvPr id="76" name="Google Shape;76;ge083614ab9_0_41"/>
          <p:cNvPicPr preferRelativeResize="0"/>
          <p:nvPr/>
        </p:nvPicPr>
        <p:blipFill rotWithShape="1">
          <a:blip r:embed="rId5">
            <a:alphaModFix/>
          </a:blip>
          <a:srcRect b="0" l="0" r="0" t="0"/>
          <a:stretch/>
        </p:blipFill>
        <p:spPr>
          <a:xfrm>
            <a:off x="3747023" y="2322387"/>
            <a:ext cx="6831555" cy="385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pSp>
        <p:nvGrpSpPr>
          <p:cNvPr id="82" name="Google Shape;82;p28"/>
          <p:cNvGrpSpPr/>
          <p:nvPr/>
        </p:nvGrpSpPr>
        <p:grpSpPr>
          <a:xfrm>
            <a:off x="3107852" y="4961021"/>
            <a:ext cx="8183601" cy="1365925"/>
            <a:chOff x="3107852" y="4961021"/>
            <a:chExt cx="8183601" cy="1365925"/>
          </a:xfrm>
        </p:grpSpPr>
        <p:grpSp>
          <p:nvGrpSpPr>
            <p:cNvPr id="83" name="Google Shape;83;p28"/>
            <p:cNvGrpSpPr/>
            <p:nvPr/>
          </p:nvGrpSpPr>
          <p:grpSpPr>
            <a:xfrm>
              <a:off x="7174930" y="4961021"/>
              <a:ext cx="4116523" cy="1365925"/>
              <a:chOff x="5405999" y="4172526"/>
              <a:chExt cx="6134837" cy="2035632"/>
            </a:xfrm>
          </p:grpSpPr>
          <p:pic>
            <p:nvPicPr>
              <p:cNvPr id="84" name="Google Shape;84;p28"/>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85" name="Google Shape;85;p28"/>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86" name="Google Shape;86;p28"/>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grpSp>
          <p:nvGrpSpPr>
            <p:cNvPr id="87" name="Google Shape;87;p28"/>
            <p:cNvGrpSpPr/>
            <p:nvPr/>
          </p:nvGrpSpPr>
          <p:grpSpPr>
            <a:xfrm>
              <a:off x="3555430" y="4961021"/>
              <a:ext cx="4116523" cy="1365925"/>
              <a:chOff x="5405999" y="4172526"/>
              <a:chExt cx="6134837" cy="2035632"/>
            </a:xfrm>
          </p:grpSpPr>
          <p:pic>
            <p:nvPicPr>
              <p:cNvPr id="88" name="Google Shape;88;p28"/>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89" name="Google Shape;89;p28"/>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90" name="Google Shape;90;p28"/>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pic>
          <p:nvPicPr>
            <p:cNvPr id="91" name="Google Shape;91;p28"/>
            <p:cNvPicPr preferRelativeResize="0"/>
            <p:nvPr/>
          </p:nvPicPr>
          <p:blipFill rotWithShape="1">
            <a:blip r:embed="rId3">
              <a:alphaModFix/>
            </a:blip>
            <a:srcRect b="0" l="0" r="0" t="0"/>
            <a:stretch/>
          </p:blipFill>
          <p:spPr>
            <a:xfrm>
              <a:off x="3107852" y="4961021"/>
              <a:ext cx="1693901" cy="1365925"/>
            </a:xfrm>
            <a:prstGeom prst="rect">
              <a:avLst/>
            </a:prstGeom>
            <a:noFill/>
            <a:ln>
              <a:noFill/>
            </a:ln>
          </p:spPr>
        </p:pic>
      </p:grpSp>
      <p:sp>
        <p:nvSpPr>
          <p:cNvPr id="92" name="Google Shape;92;p28"/>
          <p:cNvSpPr txBox="1"/>
          <p:nvPr/>
        </p:nvSpPr>
        <p:spPr>
          <a:xfrm>
            <a:off x="613322" y="1939410"/>
            <a:ext cx="108420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A medicina e as terapias antroposóficas, em uma abordagem integrativa sobre o tema “feridas”, considera a necessidade de avaliar as condições globais de saúde e de vida do paciente, e não apenas os processos locais. A ferida é um processo que o paciente está vivendo: incômodo, doloroso, estigmatizante, algumas vezes, até mesmo, assustador. A sua origem e a sua recuperação dependem de todos os aspectos que contribuem ou impedem a boa saúde do usuário. O olhar da Antroposofia Aplicada à Saúde considera esses diferentes aspectos, propondo medidas que possam fortalecer a vitalidade, sempre que possível, a partir de recursos, processos e medicamentos da natureza.</a:t>
            </a:r>
            <a:endParaRPr b="0" i="0" sz="1400" u="none" cap="none" strike="noStrike">
              <a:solidFill>
                <a:srgbClr val="000000"/>
              </a:solidFill>
              <a:latin typeface="Arial"/>
              <a:ea typeface="Arial"/>
              <a:cs typeface="Arial"/>
              <a:sym typeface="Arial"/>
            </a:endParaRPr>
          </a:p>
        </p:txBody>
      </p:sp>
      <p:sp>
        <p:nvSpPr>
          <p:cNvPr id="93" name="Google Shape;93;p28"/>
          <p:cNvSpPr txBox="1"/>
          <p:nvPr/>
        </p:nvSpPr>
        <p:spPr>
          <a:xfrm>
            <a:off x="613323" y="1343344"/>
            <a:ext cx="484318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5. INTRODUÇÃO</a:t>
            </a:r>
            <a:endParaRPr b="0" i="0" sz="2000" u="none" cap="none" strike="noStrike">
              <a:solidFill>
                <a:srgbClr val="316E32"/>
              </a:solidFill>
              <a:latin typeface="Arial"/>
              <a:ea typeface="Arial"/>
              <a:cs typeface="Arial"/>
              <a:sym typeface="Arial"/>
            </a:endParaRPr>
          </a:p>
        </p:txBody>
      </p:sp>
      <p:sp>
        <p:nvSpPr>
          <p:cNvPr id="94" name="Google Shape;94;p28"/>
          <p:cNvSpPr txBox="1"/>
          <p:nvPr/>
        </p:nvSpPr>
        <p:spPr>
          <a:xfrm>
            <a:off x="3243548" y="5369326"/>
            <a:ext cx="7086707" cy="83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Para aprofundar no conteúdo acesse a Revista Arte Médica Ampliada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disponível em: </a:t>
            </a:r>
            <a:r>
              <a:rPr b="1" i="0" lang="pt-BR" sz="1600" u="sng" cap="none" strike="noStrike">
                <a:solidFill>
                  <a:schemeClr val="lt1"/>
                </a:solidFill>
                <a:latin typeface="Helvetica Neue"/>
                <a:ea typeface="Helvetica Neue"/>
                <a:cs typeface="Helvetica Neue"/>
                <a:sym typeface="Helvetica Neue"/>
                <a:hlinkClick r:id="rId4">
                  <a:extLst>
                    <a:ext uri="{A12FA001-AC4F-418D-AE19-62706E023703}">
                      <ahyp:hlinkClr val="tx"/>
                    </a:ext>
                  </a:extLst>
                </a:hlinkClick>
              </a:rPr>
              <a:t>http://abmanacional.com.br/revistas/</a:t>
            </a:r>
            <a:r>
              <a:rPr b="1" i="0" lang="pt-BR" sz="1600" u="none" cap="none" strike="noStrike">
                <a:solidFill>
                  <a:schemeClr val="lt1"/>
                </a:solidFill>
                <a:latin typeface="Helvetica Neue"/>
                <a:ea typeface="Helvetica Neue"/>
                <a:cs typeface="Helvetica Neue"/>
                <a:sym typeface="Helvetica Neue"/>
              </a:rPr>
              <a:t>  </a:t>
            </a:r>
            <a:endParaRPr b="1" i="0" sz="1600" u="none" cap="none" strike="noStrike">
              <a:solidFill>
                <a:schemeClr val="lt1"/>
              </a:solidFill>
              <a:latin typeface="Helvetica Neue"/>
              <a:ea typeface="Helvetica Neue"/>
              <a:cs typeface="Helvetica Neue"/>
              <a:sym typeface="Helvetica Neue"/>
            </a:endParaRPr>
          </a:p>
        </p:txBody>
      </p:sp>
      <p:pic>
        <p:nvPicPr>
          <p:cNvPr id="95" name="Google Shape;95;p28"/>
          <p:cNvPicPr preferRelativeResize="0"/>
          <p:nvPr/>
        </p:nvPicPr>
        <p:blipFill rotWithShape="1">
          <a:blip r:embed="rId5">
            <a:alphaModFix/>
          </a:blip>
          <a:srcRect b="0" l="0" r="0" t="0"/>
          <a:stretch/>
        </p:blipFill>
        <p:spPr>
          <a:xfrm>
            <a:off x="10172318" y="4553442"/>
            <a:ext cx="887201" cy="887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e083614ab9_0_7"/>
          <p:cNvSpPr txBox="1"/>
          <p:nvPr/>
        </p:nvSpPr>
        <p:spPr>
          <a:xfrm>
            <a:off x="622225" y="2264707"/>
            <a:ext cx="4826100" cy="2185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Um dos eixos norteadores da abordagem em saúde baseada na Antroposofia, assim como de outras disciplinas e sistemas integrativos, é considerar o usuário/cliente  um agente de construção, transformação e manutenção da própria saúde, bem como o centro do cuidado.</a:t>
            </a:r>
            <a:endParaRPr b="0" i="0" sz="1400" u="none" cap="none" strike="noStrike">
              <a:solidFill>
                <a:srgbClr val="000000"/>
              </a:solidFill>
              <a:latin typeface="Arial"/>
              <a:ea typeface="Arial"/>
              <a:cs typeface="Arial"/>
              <a:sym typeface="Arial"/>
            </a:endParaRPr>
          </a:p>
        </p:txBody>
      </p:sp>
      <p:sp>
        <p:nvSpPr>
          <p:cNvPr id="102" name="Google Shape;102;ge083614ab9_0_7"/>
          <p:cNvSpPr txBox="1"/>
          <p:nvPr/>
        </p:nvSpPr>
        <p:spPr>
          <a:xfrm>
            <a:off x="613323" y="1343344"/>
            <a:ext cx="484318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5. INTRODUÇÃO</a:t>
            </a:r>
            <a:endParaRPr b="0" i="0" sz="2000" u="none" cap="none" strike="noStrike">
              <a:solidFill>
                <a:srgbClr val="316E32"/>
              </a:solidFill>
              <a:latin typeface="Arial"/>
              <a:ea typeface="Arial"/>
              <a:cs typeface="Arial"/>
              <a:sym typeface="Arial"/>
            </a:endParaRPr>
          </a:p>
        </p:txBody>
      </p:sp>
      <p:sp>
        <p:nvSpPr>
          <p:cNvPr id="103" name="Google Shape;103;ge083614ab9_0_7"/>
          <p:cNvSpPr txBox="1"/>
          <p:nvPr/>
        </p:nvSpPr>
        <p:spPr>
          <a:xfrm>
            <a:off x="6096000" y="2264708"/>
            <a:ext cx="48261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De maneira mais específica, a Antroposofia Aplicada à Saúde possui um modelo conceitual que orienta a formação do juízo clínico, as intervenções necessárias e a avaliação dos resultados. Esses referenciais formam a base dessa racionalidade médica sendo um elo comum para os diversos profissionais envolvidos. Eles atuam ainda como ponte para integrar os conceitos dos diagnósticos e os tratamentos convencionais.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29"/>
          <p:cNvGrpSpPr/>
          <p:nvPr/>
        </p:nvGrpSpPr>
        <p:grpSpPr>
          <a:xfrm>
            <a:off x="7007923" y="2523722"/>
            <a:ext cx="4004131" cy="2407566"/>
            <a:chOff x="7287323" y="3552422"/>
            <a:chExt cx="4004131" cy="2407566"/>
          </a:xfrm>
        </p:grpSpPr>
        <p:pic>
          <p:nvPicPr>
            <p:cNvPr id="110" name="Google Shape;110;p29"/>
            <p:cNvPicPr preferRelativeResize="0"/>
            <p:nvPr/>
          </p:nvPicPr>
          <p:blipFill rotWithShape="1">
            <a:blip r:embed="rId3">
              <a:alphaModFix/>
            </a:blip>
            <a:srcRect b="0" l="0" r="0" t="0"/>
            <a:stretch/>
          </p:blipFill>
          <p:spPr>
            <a:xfrm>
              <a:off x="8305800" y="3552422"/>
              <a:ext cx="2985654" cy="2407566"/>
            </a:xfrm>
            <a:prstGeom prst="rect">
              <a:avLst/>
            </a:prstGeom>
            <a:noFill/>
            <a:ln>
              <a:noFill/>
            </a:ln>
          </p:spPr>
        </p:pic>
        <p:pic>
          <p:nvPicPr>
            <p:cNvPr id="111" name="Google Shape;111;p29"/>
            <p:cNvPicPr preferRelativeResize="0"/>
            <p:nvPr/>
          </p:nvPicPr>
          <p:blipFill rotWithShape="1">
            <a:blip r:embed="rId3">
              <a:alphaModFix/>
            </a:blip>
            <a:srcRect b="0" l="0" r="0" t="0"/>
            <a:stretch/>
          </p:blipFill>
          <p:spPr>
            <a:xfrm>
              <a:off x="7287323" y="3552422"/>
              <a:ext cx="2985654" cy="2407566"/>
            </a:xfrm>
            <a:prstGeom prst="rect">
              <a:avLst/>
            </a:prstGeom>
            <a:noFill/>
            <a:ln>
              <a:noFill/>
            </a:ln>
          </p:spPr>
        </p:pic>
      </p:grpSp>
      <p:sp>
        <p:nvSpPr>
          <p:cNvPr id="112" name="Google Shape;112;p29"/>
          <p:cNvSpPr txBox="1"/>
          <p:nvPr/>
        </p:nvSpPr>
        <p:spPr>
          <a:xfrm>
            <a:off x="755640" y="2992336"/>
            <a:ext cx="5454600" cy="1816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Esse sistema considera que  o ser humano, em sua rica complexidade, dispõe de quatro elementos constituintes e três dimensões funcionais. A compreensão dos cuidados com feridas orientados pela Antroposofia envolve o conhecimento desses conceitos.</a:t>
            </a:r>
            <a:endParaRPr b="0" i="0" sz="1400" u="none" cap="none" strike="noStrike">
              <a:solidFill>
                <a:srgbClr val="000000"/>
              </a:solidFill>
              <a:latin typeface="Arial"/>
              <a:ea typeface="Arial"/>
              <a:cs typeface="Arial"/>
              <a:sym typeface="Arial"/>
            </a:endParaRPr>
          </a:p>
        </p:txBody>
      </p:sp>
      <p:sp>
        <p:nvSpPr>
          <p:cNvPr id="113" name="Google Shape;113;p29"/>
          <p:cNvSpPr txBox="1"/>
          <p:nvPr/>
        </p:nvSpPr>
        <p:spPr>
          <a:xfrm>
            <a:off x="7302697" y="3161149"/>
            <a:ext cx="3388254"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Confira o livro: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Medicina ampliada – Princípios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da Antroposofia nos cuidados integrativos em saúde.</a:t>
            </a:r>
            <a:endParaRPr b="1" i="0" sz="1600" u="none" cap="none" strike="noStrike">
              <a:solidFill>
                <a:schemeClr val="lt1"/>
              </a:solidFill>
              <a:latin typeface="Helvetica Neue"/>
              <a:ea typeface="Helvetica Neue"/>
              <a:cs typeface="Helvetica Neue"/>
              <a:sym typeface="Helvetica Neue"/>
            </a:endParaRPr>
          </a:p>
        </p:txBody>
      </p:sp>
      <p:sp>
        <p:nvSpPr>
          <p:cNvPr id="114" name="Google Shape;114;p29"/>
          <p:cNvSpPr txBox="1"/>
          <p:nvPr/>
        </p:nvSpPr>
        <p:spPr>
          <a:xfrm>
            <a:off x="613323" y="1343344"/>
            <a:ext cx="484318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5. INTRODUÇÃO</a:t>
            </a:r>
            <a:endParaRPr b="0" i="0" sz="2000" u="none" cap="none" strike="noStrike">
              <a:solidFill>
                <a:srgbClr val="316E32"/>
              </a:solidFill>
              <a:latin typeface="Arial"/>
              <a:ea typeface="Arial"/>
              <a:cs typeface="Arial"/>
              <a:sym typeface="Arial"/>
            </a:endParaRPr>
          </a:p>
        </p:txBody>
      </p:sp>
      <p:pic>
        <p:nvPicPr>
          <p:cNvPr id="115" name="Google Shape;115;p29"/>
          <p:cNvPicPr preferRelativeResize="0"/>
          <p:nvPr/>
        </p:nvPicPr>
        <p:blipFill rotWithShape="1">
          <a:blip r:embed="rId4">
            <a:alphaModFix/>
          </a:blip>
          <a:srcRect b="0" l="0" r="0" t="0"/>
          <a:stretch/>
        </p:blipFill>
        <p:spPr>
          <a:xfrm>
            <a:off x="9490663" y="1891613"/>
            <a:ext cx="1200288" cy="1200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